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308" r:id="rId4"/>
    <p:sldId id="311" r:id="rId5"/>
    <p:sldId id="309" r:id="rId6"/>
    <p:sldId id="310" r:id="rId7"/>
    <p:sldId id="279" r:id="rId8"/>
    <p:sldId id="282" r:id="rId9"/>
    <p:sldId id="283" r:id="rId10"/>
    <p:sldId id="292" r:id="rId11"/>
    <p:sldId id="293" r:id="rId12"/>
    <p:sldId id="294" r:id="rId13"/>
    <p:sldId id="296" r:id="rId14"/>
    <p:sldId id="304" r:id="rId15"/>
    <p:sldId id="305" r:id="rId16"/>
    <p:sldId id="259" r:id="rId17"/>
    <p:sldId id="315" r:id="rId18"/>
    <p:sldId id="287" r:id="rId19"/>
    <p:sldId id="260" r:id="rId20"/>
    <p:sldId id="261" r:id="rId21"/>
    <p:sldId id="277" r:id="rId22"/>
    <p:sldId id="278" r:id="rId23"/>
    <p:sldId id="263" r:id="rId24"/>
    <p:sldId id="264" r:id="rId25"/>
    <p:sldId id="291" r:id="rId26"/>
    <p:sldId id="265" r:id="rId27"/>
    <p:sldId id="266" r:id="rId28"/>
    <p:sldId id="267" r:id="rId29"/>
    <p:sldId id="268" r:id="rId30"/>
    <p:sldId id="269" r:id="rId31"/>
    <p:sldId id="270" r:id="rId32"/>
    <p:sldId id="301" r:id="rId33"/>
    <p:sldId id="306" r:id="rId34"/>
    <p:sldId id="271" r:id="rId35"/>
    <p:sldId id="272" r:id="rId36"/>
    <p:sldId id="273" r:id="rId37"/>
    <p:sldId id="274" r:id="rId38"/>
    <p:sldId id="275" r:id="rId39"/>
    <p:sldId id="276" r:id="rId40"/>
    <p:sldId id="298" r:id="rId41"/>
    <p:sldId id="312" r:id="rId42"/>
    <p:sldId id="300" r:id="rId43"/>
    <p:sldId id="299" r:id="rId44"/>
    <p:sldId id="314" r:id="rId45"/>
    <p:sldId id="313" r:id="rId46"/>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40963" name="Rectangle 3">
            <a:extLst>
              <a:ext uri="{FF2B5EF4-FFF2-40B4-BE49-F238E27FC236}"/>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D8D228A-29FA-445D-92BF-B057CE8D66B4}" type="datetimeFigureOut">
              <a:rPr lang="tr-TR" altLang="en-US"/>
              <a:pPr>
                <a:defRPr/>
              </a:pPr>
              <a:t>20.04.2021</a:t>
            </a:fld>
            <a:endParaRPr lang="tr-TR" alt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ltLang="en-US" noProof="0" smtClean="0"/>
              <a:t>Asıl metin stillerini düzenlemek için tıklatın</a:t>
            </a:r>
          </a:p>
          <a:p>
            <a:pPr lvl="1"/>
            <a:r>
              <a:rPr lang="tr-TR" altLang="en-US" noProof="0" smtClean="0"/>
              <a:t>İkinci düzey</a:t>
            </a:r>
          </a:p>
          <a:p>
            <a:pPr lvl="2"/>
            <a:r>
              <a:rPr lang="tr-TR" altLang="en-US" noProof="0" smtClean="0"/>
              <a:t>Üçüncü düzey</a:t>
            </a:r>
          </a:p>
          <a:p>
            <a:pPr lvl="3"/>
            <a:r>
              <a:rPr lang="tr-TR" altLang="en-US" noProof="0" smtClean="0"/>
              <a:t>Dördüncü düzey</a:t>
            </a:r>
          </a:p>
          <a:p>
            <a:pPr lvl="4"/>
            <a:r>
              <a:rPr lang="tr-TR" altLang="en-US" noProof="0" smtClean="0"/>
              <a:t>Beşinci düzey</a:t>
            </a:r>
          </a:p>
        </p:txBody>
      </p:sp>
      <p:sp>
        <p:nvSpPr>
          <p:cNvPr id="40966" name="Rectangle 6">
            <a:extLst>
              <a:ext uri="{FF2B5EF4-FFF2-40B4-BE49-F238E27FC236}"/>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40967" name="Rectangle 7">
            <a:extLst>
              <a:ext uri="{FF2B5EF4-FFF2-40B4-BE49-F238E27FC236}"/>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4494CF-8A92-4CE2-8AFD-B81F50B8B74E}" type="slidenum">
              <a:rPr lang="tr-TR" altLang="en-US"/>
              <a:pPr>
                <a:defRPr/>
              </a:pPr>
              <a:t>‹#›</a:t>
            </a:fld>
            <a:endParaRPr lang="tr-TR" altLang="en-US"/>
          </a:p>
        </p:txBody>
      </p:sp>
    </p:spTree>
    <p:extLst>
      <p:ext uri="{BB962C8B-B14F-4D97-AF65-F5344CB8AC3E}">
        <p14:creationId xmlns:p14="http://schemas.microsoft.com/office/powerpoint/2010/main" val="231542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2 Dikdörtgen">
            <a:extLst>
              <a:ext uri="{FF2B5EF4-FFF2-40B4-BE49-F238E27FC236}"/>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5" name="14 Dikdörtgen">
            <a:extLst>
              <a:ext uri="{FF2B5EF4-FFF2-40B4-BE49-F238E27FC236}"/>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6" name="16 Dikdörtgen">
            <a:extLst>
              <a:ext uri="{FF2B5EF4-FFF2-40B4-BE49-F238E27FC236}"/>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7" name="17 Dikdörtgen">
            <a:extLst>
              <a:ext uri="{FF2B5EF4-FFF2-40B4-BE49-F238E27FC236}"/>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0" name="18 Düz Bağlayıcı">
            <a:extLst>
              <a:ext uri="{FF2B5EF4-FFF2-40B4-BE49-F238E27FC236}"/>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19 Düz Bağlayıcı">
            <a:extLst>
              <a:ext uri="{FF2B5EF4-FFF2-40B4-BE49-F238E27FC236}"/>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20 Düz Bağlayıcı">
            <a:extLst>
              <a:ext uri="{FF2B5EF4-FFF2-40B4-BE49-F238E27FC236}"/>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23 Düz Bağlayıcı">
            <a:extLst>
              <a:ext uri="{FF2B5EF4-FFF2-40B4-BE49-F238E27FC236}"/>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24 Düz Bağlayıcı">
            <a:extLst>
              <a:ext uri="{FF2B5EF4-FFF2-40B4-BE49-F238E27FC236}"/>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25 Düz Bağlayıcı">
            <a:extLst>
              <a:ext uri="{FF2B5EF4-FFF2-40B4-BE49-F238E27FC236}"/>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26 Dikdörtgen">
            <a:extLst>
              <a:ext uri="{FF2B5EF4-FFF2-40B4-BE49-F238E27FC236}"/>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7" name="27 Oval">
            <a:extLst>
              <a:ext uri="{FF2B5EF4-FFF2-40B4-BE49-F238E27FC236}"/>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8" name="28 Oval">
            <a:extLst>
              <a:ext uri="{FF2B5EF4-FFF2-40B4-BE49-F238E27FC236}"/>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9" name="29 Oval">
            <a:extLst>
              <a:ext uri="{FF2B5EF4-FFF2-40B4-BE49-F238E27FC236}"/>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20" name="30 Oval">
            <a:extLst>
              <a:ext uri="{FF2B5EF4-FFF2-40B4-BE49-F238E27FC236}"/>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21" name="31 Oval">
            <a:extLst>
              <a:ext uri="{FF2B5EF4-FFF2-40B4-BE49-F238E27FC236}"/>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27 Veri Yer Tutucusu">
            <a:extLst>
              <a:ext uri="{FF2B5EF4-FFF2-40B4-BE49-F238E27FC236}"/>
            </a:extLst>
          </p:cNvPr>
          <p:cNvSpPr>
            <a:spLocks noGrp="1"/>
          </p:cNvSpPr>
          <p:nvPr>
            <p:ph type="dt" sz="half" idx="10"/>
          </p:nvPr>
        </p:nvSpPr>
        <p:spPr bwMode="auto">
          <a:xfrm rot="5400000">
            <a:off x="7764463" y="1174750"/>
            <a:ext cx="2286000" cy="381000"/>
          </a:xfrm>
        </p:spPr>
        <p:txBody>
          <a:bodyPr/>
          <a:lstStyle>
            <a:lvl1pPr>
              <a:defRPr/>
            </a:lvl1pPr>
          </a:lstStyle>
          <a:p>
            <a:pPr>
              <a:defRPr/>
            </a:pPr>
            <a:fld id="{B5C10492-3FAE-4191-BED5-3CEC80FD9ED7}" type="datetimeFigureOut">
              <a:rPr lang="tr-TR" altLang="en-US"/>
              <a:pPr>
                <a:defRPr/>
              </a:pPr>
              <a:t>20.04.2021</a:t>
            </a:fld>
            <a:endParaRPr lang="tr-TR" altLang="en-US"/>
          </a:p>
        </p:txBody>
      </p:sp>
      <p:sp>
        <p:nvSpPr>
          <p:cNvPr id="23" name="16 Altbilgi Yer Tutucusu">
            <a:extLst>
              <a:ext uri="{FF2B5EF4-FFF2-40B4-BE49-F238E27FC236}"/>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en-US"/>
          </a:p>
        </p:txBody>
      </p:sp>
      <p:sp>
        <p:nvSpPr>
          <p:cNvPr id="24" name="28 Slayt Numarası Yer Tutucusu">
            <a:extLst>
              <a:ext uri="{FF2B5EF4-FFF2-40B4-BE49-F238E27FC236}"/>
            </a:extLst>
          </p:cNvPr>
          <p:cNvSpPr>
            <a:spLocks noGrp="1"/>
          </p:cNvSpPr>
          <p:nvPr>
            <p:ph type="sldNum" sz="quarter" idx="12"/>
          </p:nvPr>
        </p:nvSpPr>
        <p:spPr bwMode="auto">
          <a:xfrm>
            <a:off x="1325563" y="4929188"/>
            <a:ext cx="609600" cy="517525"/>
          </a:xfrm>
        </p:spPr>
        <p:txBody>
          <a:bodyPr/>
          <a:lstStyle>
            <a:lvl1pPr>
              <a:defRPr/>
            </a:lvl1pPr>
          </a:lstStyle>
          <a:p>
            <a:pPr>
              <a:defRPr/>
            </a:pPr>
            <a:fld id="{CA3E4AC6-7DCC-481C-97FA-E25DCFD88944}" type="slidenum">
              <a:rPr lang="tr-TR" altLang="en-US"/>
              <a:pPr>
                <a:defRPr/>
              </a:pPr>
              <a:t>‹#›</a:t>
            </a:fld>
            <a:endParaRPr lang="tr-TR" altLang="en-US"/>
          </a:p>
        </p:txBody>
      </p:sp>
    </p:spTree>
    <p:extLst>
      <p:ext uri="{BB962C8B-B14F-4D97-AF65-F5344CB8AC3E}">
        <p14:creationId xmlns:p14="http://schemas.microsoft.com/office/powerpoint/2010/main" val="26306769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extLst>
          </p:cNvPr>
          <p:cNvSpPr>
            <a:spLocks noGrp="1"/>
          </p:cNvSpPr>
          <p:nvPr>
            <p:ph type="dt" sz="half" idx="10"/>
          </p:nvPr>
        </p:nvSpPr>
        <p:spPr/>
        <p:txBody>
          <a:bodyPr/>
          <a:lstStyle>
            <a:lvl1pPr>
              <a:defRPr/>
            </a:lvl1pPr>
          </a:lstStyle>
          <a:p>
            <a:pPr>
              <a:defRPr/>
            </a:pPr>
            <a:fld id="{C962BE3D-797A-496A-9820-174E328258B4}" type="datetimeFigureOut">
              <a:rPr lang="tr-TR" altLang="en-US"/>
              <a:pPr>
                <a:defRPr/>
              </a:pPr>
              <a:t>20.04.2021</a:t>
            </a:fld>
            <a:endParaRPr lang="tr-TR" altLang="en-US"/>
          </a:p>
        </p:txBody>
      </p:sp>
      <p:sp>
        <p:nvSpPr>
          <p:cNvPr id="5" name="2 Altbilgi Yer Tutucusu">
            <a:extLst>
              <a:ext uri="{FF2B5EF4-FFF2-40B4-BE49-F238E27FC236}"/>
            </a:extLst>
          </p:cNvPr>
          <p:cNvSpPr>
            <a:spLocks noGrp="1"/>
          </p:cNvSpPr>
          <p:nvPr>
            <p:ph type="ftr" sz="quarter" idx="11"/>
          </p:nvPr>
        </p:nvSpPr>
        <p:spPr/>
        <p:txBody>
          <a:bodyPr/>
          <a:lstStyle>
            <a:lvl1pPr>
              <a:defRPr/>
            </a:lvl1pPr>
          </a:lstStyle>
          <a:p>
            <a:pPr>
              <a:defRPr/>
            </a:pPr>
            <a:endParaRPr lang="en-US" altLang="en-US"/>
          </a:p>
        </p:txBody>
      </p:sp>
      <p:sp>
        <p:nvSpPr>
          <p:cNvPr id="6" name="22 Slayt Numarası Yer Tutucusu">
            <a:extLst>
              <a:ext uri="{FF2B5EF4-FFF2-40B4-BE49-F238E27FC236}"/>
            </a:extLst>
          </p:cNvPr>
          <p:cNvSpPr>
            <a:spLocks noGrp="1"/>
          </p:cNvSpPr>
          <p:nvPr>
            <p:ph type="sldNum" sz="quarter" idx="12"/>
          </p:nvPr>
        </p:nvSpPr>
        <p:spPr/>
        <p:txBody>
          <a:bodyPr/>
          <a:lstStyle>
            <a:lvl1pPr>
              <a:defRPr/>
            </a:lvl1pPr>
          </a:lstStyle>
          <a:p>
            <a:pPr>
              <a:defRPr/>
            </a:pPr>
            <a:fld id="{FE990B72-E397-473D-9A12-F52A276DBA37}" type="slidenum">
              <a:rPr lang="tr-TR" altLang="en-US"/>
              <a:pPr>
                <a:defRPr/>
              </a:pPr>
              <a:t>‹#›</a:t>
            </a:fld>
            <a:endParaRPr lang="tr-TR" altLang="en-US"/>
          </a:p>
        </p:txBody>
      </p:sp>
    </p:spTree>
    <p:extLst>
      <p:ext uri="{BB962C8B-B14F-4D97-AF65-F5344CB8AC3E}">
        <p14:creationId xmlns:p14="http://schemas.microsoft.com/office/powerpoint/2010/main" val="166392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extLst>
          </p:cNvPr>
          <p:cNvSpPr>
            <a:spLocks noGrp="1"/>
          </p:cNvSpPr>
          <p:nvPr>
            <p:ph type="dt" sz="half" idx="10"/>
          </p:nvPr>
        </p:nvSpPr>
        <p:spPr/>
        <p:txBody>
          <a:bodyPr/>
          <a:lstStyle>
            <a:lvl1pPr>
              <a:defRPr/>
            </a:lvl1pPr>
          </a:lstStyle>
          <a:p>
            <a:pPr>
              <a:defRPr/>
            </a:pPr>
            <a:fld id="{FFA42580-BA36-4580-A0A7-F06FF65ECB85}" type="datetimeFigureOut">
              <a:rPr lang="tr-TR" altLang="en-US"/>
              <a:pPr>
                <a:defRPr/>
              </a:pPr>
              <a:t>20.04.2021</a:t>
            </a:fld>
            <a:endParaRPr lang="tr-TR" altLang="en-US"/>
          </a:p>
        </p:txBody>
      </p:sp>
      <p:sp>
        <p:nvSpPr>
          <p:cNvPr id="5" name="2 Altbilgi Yer Tutucusu">
            <a:extLst>
              <a:ext uri="{FF2B5EF4-FFF2-40B4-BE49-F238E27FC236}"/>
            </a:extLst>
          </p:cNvPr>
          <p:cNvSpPr>
            <a:spLocks noGrp="1"/>
          </p:cNvSpPr>
          <p:nvPr>
            <p:ph type="ftr" sz="quarter" idx="11"/>
          </p:nvPr>
        </p:nvSpPr>
        <p:spPr/>
        <p:txBody>
          <a:bodyPr/>
          <a:lstStyle>
            <a:lvl1pPr>
              <a:defRPr/>
            </a:lvl1pPr>
          </a:lstStyle>
          <a:p>
            <a:pPr>
              <a:defRPr/>
            </a:pPr>
            <a:endParaRPr lang="en-US" altLang="en-US"/>
          </a:p>
        </p:txBody>
      </p:sp>
      <p:sp>
        <p:nvSpPr>
          <p:cNvPr id="6" name="22 Slayt Numarası Yer Tutucusu">
            <a:extLst>
              <a:ext uri="{FF2B5EF4-FFF2-40B4-BE49-F238E27FC236}"/>
            </a:extLst>
          </p:cNvPr>
          <p:cNvSpPr>
            <a:spLocks noGrp="1"/>
          </p:cNvSpPr>
          <p:nvPr>
            <p:ph type="sldNum" sz="quarter" idx="12"/>
          </p:nvPr>
        </p:nvSpPr>
        <p:spPr/>
        <p:txBody>
          <a:bodyPr/>
          <a:lstStyle>
            <a:lvl1pPr>
              <a:defRPr/>
            </a:lvl1pPr>
          </a:lstStyle>
          <a:p>
            <a:pPr>
              <a:defRPr/>
            </a:pPr>
            <a:fld id="{CEB70D75-7F3B-4E6B-9D34-2AC967171296}" type="slidenum">
              <a:rPr lang="tr-TR" altLang="en-US"/>
              <a:pPr>
                <a:defRPr/>
              </a:pPr>
              <a:t>‹#›</a:t>
            </a:fld>
            <a:endParaRPr lang="tr-TR" altLang="en-US"/>
          </a:p>
        </p:txBody>
      </p:sp>
    </p:spTree>
    <p:extLst>
      <p:ext uri="{BB962C8B-B14F-4D97-AF65-F5344CB8AC3E}">
        <p14:creationId xmlns:p14="http://schemas.microsoft.com/office/powerpoint/2010/main" val="1867850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lang="tr-TR"/>
              <a:t>Asıl başlık stili için tıklatın</a:t>
            </a:r>
          </a:p>
        </p:txBody>
      </p:sp>
      <p:sp>
        <p:nvSpPr>
          <p:cNvPr id="3" name="2 İçerik Yer Tutucusu"/>
          <p:cNvSpPr>
            <a:spLocks noGrp="1"/>
          </p:cNvSpPr>
          <p:nvPr>
            <p:ph idx="1"/>
          </p:nvPr>
        </p:nvSpPr>
        <p:spPr>
          <a:xfrm>
            <a:off x="457200" y="1600200"/>
            <a:ext cx="7467600" cy="48736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13 Veri Yer Tutucusu">
            <a:extLst>
              <a:ext uri="{FF2B5EF4-FFF2-40B4-BE49-F238E27FC236}"/>
            </a:extLst>
          </p:cNvPr>
          <p:cNvSpPr>
            <a:spLocks noGrp="1"/>
          </p:cNvSpPr>
          <p:nvPr>
            <p:ph type="dt" sz="half" idx="10"/>
          </p:nvPr>
        </p:nvSpPr>
        <p:spPr/>
        <p:txBody>
          <a:bodyPr/>
          <a:lstStyle>
            <a:lvl1pPr>
              <a:defRPr/>
            </a:lvl1pPr>
          </a:lstStyle>
          <a:p>
            <a:pPr>
              <a:defRPr/>
            </a:pPr>
            <a:fld id="{9C9DF79C-E2AA-406F-B271-C1B2EEA032E8}" type="datetimeFigureOut">
              <a:rPr lang="tr-TR" altLang="en-US"/>
              <a:pPr>
                <a:defRPr/>
              </a:pPr>
              <a:t>20.04.2021</a:t>
            </a:fld>
            <a:endParaRPr lang="tr-TR" altLang="en-US"/>
          </a:p>
        </p:txBody>
      </p:sp>
      <p:sp>
        <p:nvSpPr>
          <p:cNvPr id="5" name="2 Altbilgi Yer Tutucusu">
            <a:extLst>
              <a:ext uri="{FF2B5EF4-FFF2-40B4-BE49-F238E27FC236}"/>
            </a:extLst>
          </p:cNvPr>
          <p:cNvSpPr>
            <a:spLocks noGrp="1"/>
          </p:cNvSpPr>
          <p:nvPr>
            <p:ph type="ftr" sz="quarter" idx="11"/>
          </p:nvPr>
        </p:nvSpPr>
        <p:spPr/>
        <p:txBody>
          <a:bodyPr/>
          <a:lstStyle>
            <a:lvl1pPr>
              <a:defRPr/>
            </a:lvl1pPr>
          </a:lstStyle>
          <a:p>
            <a:pPr>
              <a:defRPr/>
            </a:pPr>
            <a:endParaRPr lang="en-US" altLang="en-US"/>
          </a:p>
        </p:txBody>
      </p:sp>
      <p:sp>
        <p:nvSpPr>
          <p:cNvPr id="6" name="22 Slayt Numarası Yer Tutucusu">
            <a:extLst>
              <a:ext uri="{FF2B5EF4-FFF2-40B4-BE49-F238E27FC236}"/>
            </a:extLst>
          </p:cNvPr>
          <p:cNvSpPr>
            <a:spLocks noGrp="1"/>
          </p:cNvSpPr>
          <p:nvPr>
            <p:ph type="sldNum" sz="quarter" idx="12"/>
          </p:nvPr>
        </p:nvSpPr>
        <p:spPr/>
        <p:txBody>
          <a:bodyPr/>
          <a:lstStyle>
            <a:lvl1pPr>
              <a:defRPr/>
            </a:lvl1pPr>
          </a:lstStyle>
          <a:p>
            <a:pPr>
              <a:defRPr/>
            </a:pPr>
            <a:fld id="{B2AD98FD-E9B4-4B64-BAB3-71CCBE0392EE}" type="slidenum">
              <a:rPr lang="tr-TR" altLang="en-US"/>
              <a:pPr>
                <a:defRPr/>
              </a:pPr>
              <a:t>‹#›</a:t>
            </a:fld>
            <a:endParaRPr lang="tr-TR" altLang="en-US"/>
          </a:p>
        </p:txBody>
      </p:sp>
    </p:spTree>
    <p:extLst>
      <p:ext uri="{BB962C8B-B14F-4D97-AF65-F5344CB8AC3E}">
        <p14:creationId xmlns:p14="http://schemas.microsoft.com/office/powerpoint/2010/main" val="12333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extLst>
          </p:cNvPr>
          <p:cNvSpPr>
            <a:spLocks noGrp="1"/>
          </p:cNvSpPr>
          <p:nvPr>
            <p:ph type="dt" sz="half" idx="10"/>
          </p:nvPr>
        </p:nvSpPr>
        <p:spPr/>
        <p:txBody>
          <a:bodyPr/>
          <a:lstStyle>
            <a:lvl1pPr>
              <a:defRPr/>
            </a:lvl1pPr>
          </a:lstStyle>
          <a:p>
            <a:pPr>
              <a:defRPr/>
            </a:pPr>
            <a:fld id="{7BE1D5A9-5AC3-4E02-A572-A0F28EAE618C}" type="datetimeFigureOut">
              <a:rPr lang="tr-TR" altLang="en-US"/>
              <a:pPr>
                <a:defRPr/>
              </a:pPr>
              <a:t>20.04.2021</a:t>
            </a:fld>
            <a:endParaRPr lang="tr-TR" altLang="en-US"/>
          </a:p>
        </p:txBody>
      </p:sp>
      <p:sp>
        <p:nvSpPr>
          <p:cNvPr id="5" name="2 Altbilgi Yer Tutucusu">
            <a:extLst>
              <a:ext uri="{FF2B5EF4-FFF2-40B4-BE49-F238E27FC236}"/>
            </a:extLst>
          </p:cNvPr>
          <p:cNvSpPr>
            <a:spLocks noGrp="1"/>
          </p:cNvSpPr>
          <p:nvPr>
            <p:ph type="ftr" sz="quarter" idx="11"/>
          </p:nvPr>
        </p:nvSpPr>
        <p:spPr/>
        <p:txBody>
          <a:bodyPr/>
          <a:lstStyle>
            <a:lvl1pPr>
              <a:defRPr/>
            </a:lvl1pPr>
          </a:lstStyle>
          <a:p>
            <a:pPr>
              <a:defRPr/>
            </a:pPr>
            <a:endParaRPr lang="en-US" altLang="en-US"/>
          </a:p>
        </p:txBody>
      </p:sp>
      <p:sp>
        <p:nvSpPr>
          <p:cNvPr id="6" name="22 Slayt Numarası Yer Tutucusu">
            <a:extLst>
              <a:ext uri="{FF2B5EF4-FFF2-40B4-BE49-F238E27FC236}"/>
            </a:extLst>
          </p:cNvPr>
          <p:cNvSpPr>
            <a:spLocks noGrp="1"/>
          </p:cNvSpPr>
          <p:nvPr>
            <p:ph type="sldNum" sz="quarter" idx="12"/>
          </p:nvPr>
        </p:nvSpPr>
        <p:spPr/>
        <p:txBody>
          <a:bodyPr/>
          <a:lstStyle>
            <a:lvl1pPr>
              <a:defRPr/>
            </a:lvl1pPr>
          </a:lstStyle>
          <a:p>
            <a:pPr>
              <a:defRPr/>
            </a:pPr>
            <a:fld id="{58BAEA04-9A91-4B58-BDC2-6B6F2B748E40}" type="slidenum">
              <a:rPr lang="tr-TR" altLang="en-US"/>
              <a:pPr>
                <a:defRPr/>
              </a:pPr>
              <a:t>‹#›</a:t>
            </a:fld>
            <a:endParaRPr lang="tr-TR" altLang="en-US"/>
          </a:p>
        </p:txBody>
      </p:sp>
    </p:spTree>
    <p:extLst>
      <p:ext uri="{BB962C8B-B14F-4D97-AF65-F5344CB8AC3E}">
        <p14:creationId xmlns:p14="http://schemas.microsoft.com/office/powerpoint/2010/main" val="266004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12 Dikdörtgen">
            <a:extLst>
              <a:ext uri="{FF2B5EF4-FFF2-40B4-BE49-F238E27FC236}"/>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5" name="14 Dikdörtgen">
            <a:extLst>
              <a:ext uri="{FF2B5EF4-FFF2-40B4-BE49-F238E27FC236}"/>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6" name="16 Dikdörtgen">
            <a:extLst>
              <a:ext uri="{FF2B5EF4-FFF2-40B4-BE49-F238E27FC236}"/>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7" name="17 Dikdörtgen">
            <a:extLst>
              <a:ext uri="{FF2B5EF4-FFF2-40B4-BE49-F238E27FC236}"/>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8" name="18 Düz Bağlayıcı">
            <a:extLst>
              <a:ext uri="{FF2B5EF4-FFF2-40B4-BE49-F238E27FC236}"/>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19 Düz Bağlayıcı">
            <a:extLst>
              <a:ext uri="{FF2B5EF4-FFF2-40B4-BE49-F238E27FC236}"/>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20 Düz Bağlayıcı">
            <a:extLst>
              <a:ext uri="{FF2B5EF4-FFF2-40B4-BE49-F238E27FC236}"/>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23 Düz Bağlayıcı">
            <a:extLst>
              <a:ext uri="{FF2B5EF4-FFF2-40B4-BE49-F238E27FC236}"/>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24 Düz Bağlayıcı">
            <a:extLst>
              <a:ext uri="{FF2B5EF4-FFF2-40B4-BE49-F238E27FC236}"/>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25 Dikdörtgen">
            <a:extLst>
              <a:ext uri="{FF2B5EF4-FFF2-40B4-BE49-F238E27FC236}"/>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4" name="26 Oval">
            <a:extLst>
              <a:ext uri="{FF2B5EF4-FFF2-40B4-BE49-F238E27FC236}"/>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5" name="27 Oval">
            <a:extLst>
              <a:ext uri="{FF2B5EF4-FFF2-40B4-BE49-F238E27FC236}"/>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6" name="28 Oval">
            <a:extLst>
              <a:ext uri="{FF2B5EF4-FFF2-40B4-BE49-F238E27FC236}"/>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7" name="29 Oval">
            <a:extLst>
              <a:ext uri="{FF2B5EF4-FFF2-40B4-BE49-F238E27FC236}"/>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8" name="30 Oval">
            <a:extLst>
              <a:ext uri="{FF2B5EF4-FFF2-40B4-BE49-F238E27FC236}"/>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9" name="31 Düz Bağlayıcı">
            <a:extLst>
              <a:ext uri="{FF2B5EF4-FFF2-40B4-BE49-F238E27FC236}"/>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3 Veri Yer Tutucusu">
            <a:extLst>
              <a:ext uri="{FF2B5EF4-FFF2-40B4-BE49-F238E27FC236}"/>
            </a:extLst>
          </p:cNvPr>
          <p:cNvSpPr>
            <a:spLocks noGrp="1"/>
          </p:cNvSpPr>
          <p:nvPr>
            <p:ph type="dt" sz="half" idx="10"/>
          </p:nvPr>
        </p:nvSpPr>
        <p:spPr bwMode="auto">
          <a:xfrm rot="5400000">
            <a:off x="7762875" y="1169988"/>
            <a:ext cx="2286000" cy="381000"/>
          </a:xfrm>
        </p:spPr>
        <p:txBody>
          <a:bodyPr/>
          <a:lstStyle>
            <a:lvl1pPr>
              <a:defRPr/>
            </a:lvl1pPr>
          </a:lstStyle>
          <a:p>
            <a:pPr>
              <a:defRPr/>
            </a:pPr>
            <a:fld id="{136DF311-5B80-498F-9433-C6B3D21EE4D9}" type="datetimeFigureOut">
              <a:rPr lang="tr-TR" altLang="en-US"/>
              <a:pPr>
                <a:defRPr/>
              </a:pPr>
              <a:t>20.04.2021</a:t>
            </a:fld>
            <a:endParaRPr lang="tr-TR" altLang="en-US"/>
          </a:p>
        </p:txBody>
      </p:sp>
      <p:sp>
        <p:nvSpPr>
          <p:cNvPr id="21" name="4 Altbilgi Yer Tutucusu">
            <a:extLst>
              <a:ext uri="{FF2B5EF4-FFF2-40B4-BE49-F238E27FC236}"/>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en-US"/>
          </a:p>
        </p:txBody>
      </p:sp>
      <p:sp>
        <p:nvSpPr>
          <p:cNvPr id="22" name="5 Slayt Numarası Yer Tutucusu">
            <a:extLst>
              <a:ext uri="{FF2B5EF4-FFF2-40B4-BE49-F238E27FC236}"/>
            </a:extLst>
          </p:cNvPr>
          <p:cNvSpPr>
            <a:spLocks noGrp="1"/>
          </p:cNvSpPr>
          <p:nvPr>
            <p:ph type="sldNum" sz="quarter" idx="12"/>
          </p:nvPr>
        </p:nvSpPr>
        <p:spPr bwMode="auto">
          <a:xfrm>
            <a:off x="1339850" y="4929188"/>
            <a:ext cx="609600" cy="517525"/>
          </a:xfrm>
        </p:spPr>
        <p:txBody>
          <a:bodyPr/>
          <a:lstStyle>
            <a:lvl1pPr>
              <a:defRPr/>
            </a:lvl1pPr>
          </a:lstStyle>
          <a:p>
            <a:pPr>
              <a:defRPr/>
            </a:pPr>
            <a:fld id="{F107943C-EC51-4894-8683-1FFA8EE65507}" type="slidenum">
              <a:rPr lang="tr-TR" altLang="en-US"/>
              <a:pPr>
                <a:defRPr/>
              </a:pPr>
              <a:t>‹#›</a:t>
            </a:fld>
            <a:endParaRPr lang="tr-TR" altLang="en-US"/>
          </a:p>
        </p:txBody>
      </p:sp>
    </p:spTree>
    <p:extLst>
      <p:ext uri="{BB962C8B-B14F-4D97-AF65-F5344CB8AC3E}">
        <p14:creationId xmlns:p14="http://schemas.microsoft.com/office/powerpoint/2010/main" val="328208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13 Veri Yer Tutucusu">
            <a:extLst>
              <a:ext uri="{FF2B5EF4-FFF2-40B4-BE49-F238E27FC236}"/>
            </a:extLst>
          </p:cNvPr>
          <p:cNvSpPr>
            <a:spLocks noGrp="1"/>
          </p:cNvSpPr>
          <p:nvPr>
            <p:ph type="dt" sz="half" idx="10"/>
          </p:nvPr>
        </p:nvSpPr>
        <p:spPr/>
        <p:txBody>
          <a:bodyPr/>
          <a:lstStyle>
            <a:lvl1pPr>
              <a:defRPr/>
            </a:lvl1pPr>
          </a:lstStyle>
          <a:p>
            <a:pPr>
              <a:defRPr/>
            </a:pPr>
            <a:fld id="{1F7BF746-76B8-40E1-A4F8-14A270FCD93B}" type="datetimeFigureOut">
              <a:rPr lang="tr-TR" altLang="en-US"/>
              <a:pPr>
                <a:defRPr/>
              </a:pPr>
              <a:t>20.04.2021</a:t>
            </a:fld>
            <a:endParaRPr lang="tr-TR" altLang="en-US"/>
          </a:p>
        </p:txBody>
      </p:sp>
      <p:sp>
        <p:nvSpPr>
          <p:cNvPr id="6" name="2 Altbilgi Yer Tutucusu">
            <a:extLst>
              <a:ext uri="{FF2B5EF4-FFF2-40B4-BE49-F238E27FC236}"/>
            </a:extLst>
          </p:cNvPr>
          <p:cNvSpPr>
            <a:spLocks noGrp="1"/>
          </p:cNvSpPr>
          <p:nvPr>
            <p:ph type="ftr" sz="quarter" idx="11"/>
          </p:nvPr>
        </p:nvSpPr>
        <p:spPr/>
        <p:txBody>
          <a:bodyPr/>
          <a:lstStyle>
            <a:lvl1pPr>
              <a:defRPr/>
            </a:lvl1pPr>
          </a:lstStyle>
          <a:p>
            <a:pPr>
              <a:defRPr/>
            </a:pPr>
            <a:endParaRPr lang="en-US" altLang="en-US"/>
          </a:p>
        </p:txBody>
      </p:sp>
      <p:sp>
        <p:nvSpPr>
          <p:cNvPr id="7" name="22 Slayt Numarası Yer Tutucusu">
            <a:extLst>
              <a:ext uri="{FF2B5EF4-FFF2-40B4-BE49-F238E27FC236}"/>
            </a:extLst>
          </p:cNvPr>
          <p:cNvSpPr>
            <a:spLocks noGrp="1"/>
          </p:cNvSpPr>
          <p:nvPr>
            <p:ph type="sldNum" sz="quarter" idx="12"/>
          </p:nvPr>
        </p:nvSpPr>
        <p:spPr/>
        <p:txBody>
          <a:bodyPr/>
          <a:lstStyle>
            <a:lvl1pPr>
              <a:defRPr/>
            </a:lvl1pPr>
          </a:lstStyle>
          <a:p>
            <a:pPr>
              <a:defRPr/>
            </a:pPr>
            <a:fld id="{2CFAF58D-1BB6-43EB-8B2C-79DE1A6DFE5C}" type="slidenum">
              <a:rPr lang="tr-TR" altLang="en-US"/>
              <a:pPr>
                <a:defRPr/>
              </a:pPr>
              <a:t>‹#›</a:t>
            </a:fld>
            <a:endParaRPr lang="tr-TR" altLang="en-US"/>
          </a:p>
        </p:txBody>
      </p:sp>
    </p:spTree>
    <p:extLst>
      <p:ext uri="{BB962C8B-B14F-4D97-AF65-F5344CB8AC3E}">
        <p14:creationId xmlns:p14="http://schemas.microsoft.com/office/powerpoint/2010/main" val="95300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13 Veri Yer Tutucusu">
            <a:extLst>
              <a:ext uri="{FF2B5EF4-FFF2-40B4-BE49-F238E27FC236}"/>
            </a:extLst>
          </p:cNvPr>
          <p:cNvSpPr>
            <a:spLocks noGrp="1"/>
          </p:cNvSpPr>
          <p:nvPr>
            <p:ph type="dt" sz="half" idx="10"/>
          </p:nvPr>
        </p:nvSpPr>
        <p:spPr/>
        <p:txBody>
          <a:bodyPr/>
          <a:lstStyle>
            <a:lvl1pPr>
              <a:defRPr/>
            </a:lvl1pPr>
          </a:lstStyle>
          <a:p>
            <a:pPr>
              <a:defRPr/>
            </a:pPr>
            <a:fld id="{6408BC8B-0090-49E2-B8A3-BD463BB998A6}" type="datetimeFigureOut">
              <a:rPr lang="tr-TR" altLang="en-US"/>
              <a:pPr>
                <a:defRPr/>
              </a:pPr>
              <a:t>20.04.2021</a:t>
            </a:fld>
            <a:endParaRPr lang="tr-TR" altLang="en-US"/>
          </a:p>
        </p:txBody>
      </p:sp>
      <p:sp>
        <p:nvSpPr>
          <p:cNvPr id="8" name="2 Altbilgi Yer Tutucusu">
            <a:extLst>
              <a:ext uri="{FF2B5EF4-FFF2-40B4-BE49-F238E27FC236}"/>
            </a:extLst>
          </p:cNvPr>
          <p:cNvSpPr>
            <a:spLocks noGrp="1"/>
          </p:cNvSpPr>
          <p:nvPr>
            <p:ph type="ftr" sz="quarter" idx="11"/>
          </p:nvPr>
        </p:nvSpPr>
        <p:spPr/>
        <p:txBody>
          <a:bodyPr/>
          <a:lstStyle>
            <a:lvl1pPr>
              <a:defRPr/>
            </a:lvl1pPr>
          </a:lstStyle>
          <a:p>
            <a:pPr>
              <a:defRPr/>
            </a:pPr>
            <a:endParaRPr lang="en-US" altLang="en-US"/>
          </a:p>
        </p:txBody>
      </p:sp>
      <p:sp>
        <p:nvSpPr>
          <p:cNvPr id="9" name="22 Slayt Numarası Yer Tutucusu">
            <a:extLst>
              <a:ext uri="{FF2B5EF4-FFF2-40B4-BE49-F238E27FC236}"/>
            </a:extLst>
          </p:cNvPr>
          <p:cNvSpPr>
            <a:spLocks noGrp="1"/>
          </p:cNvSpPr>
          <p:nvPr>
            <p:ph type="sldNum" sz="quarter" idx="12"/>
          </p:nvPr>
        </p:nvSpPr>
        <p:spPr/>
        <p:txBody>
          <a:bodyPr/>
          <a:lstStyle>
            <a:lvl1pPr>
              <a:defRPr/>
            </a:lvl1pPr>
          </a:lstStyle>
          <a:p>
            <a:pPr>
              <a:defRPr/>
            </a:pPr>
            <a:fld id="{60C5BE6C-DF66-4BFE-8F38-C6D429A2D744}" type="slidenum">
              <a:rPr lang="tr-TR" altLang="en-US"/>
              <a:pPr>
                <a:defRPr/>
              </a:pPr>
              <a:t>‹#›</a:t>
            </a:fld>
            <a:endParaRPr lang="tr-TR" altLang="en-US"/>
          </a:p>
        </p:txBody>
      </p:sp>
    </p:spTree>
    <p:extLst>
      <p:ext uri="{BB962C8B-B14F-4D97-AF65-F5344CB8AC3E}">
        <p14:creationId xmlns:p14="http://schemas.microsoft.com/office/powerpoint/2010/main" val="167975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13 Veri Yer Tutucusu">
            <a:extLst>
              <a:ext uri="{FF2B5EF4-FFF2-40B4-BE49-F238E27FC236}"/>
            </a:extLst>
          </p:cNvPr>
          <p:cNvSpPr>
            <a:spLocks noGrp="1"/>
          </p:cNvSpPr>
          <p:nvPr>
            <p:ph type="dt" sz="half" idx="10"/>
          </p:nvPr>
        </p:nvSpPr>
        <p:spPr/>
        <p:txBody>
          <a:bodyPr/>
          <a:lstStyle>
            <a:lvl1pPr>
              <a:defRPr/>
            </a:lvl1pPr>
          </a:lstStyle>
          <a:p>
            <a:pPr>
              <a:defRPr/>
            </a:pPr>
            <a:fld id="{9EA961B2-0515-4555-98AC-1B3737712B84}" type="datetimeFigureOut">
              <a:rPr lang="tr-TR" altLang="en-US"/>
              <a:pPr>
                <a:defRPr/>
              </a:pPr>
              <a:t>20.04.2021</a:t>
            </a:fld>
            <a:endParaRPr lang="tr-TR" altLang="en-US"/>
          </a:p>
        </p:txBody>
      </p:sp>
      <p:sp>
        <p:nvSpPr>
          <p:cNvPr id="4" name="2 Altbilgi Yer Tutucusu">
            <a:extLst>
              <a:ext uri="{FF2B5EF4-FFF2-40B4-BE49-F238E27FC236}"/>
            </a:extLst>
          </p:cNvPr>
          <p:cNvSpPr>
            <a:spLocks noGrp="1"/>
          </p:cNvSpPr>
          <p:nvPr>
            <p:ph type="ftr" sz="quarter" idx="11"/>
          </p:nvPr>
        </p:nvSpPr>
        <p:spPr/>
        <p:txBody>
          <a:bodyPr/>
          <a:lstStyle>
            <a:lvl1pPr>
              <a:defRPr/>
            </a:lvl1pPr>
          </a:lstStyle>
          <a:p>
            <a:pPr>
              <a:defRPr/>
            </a:pPr>
            <a:endParaRPr lang="en-US" altLang="en-US"/>
          </a:p>
        </p:txBody>
      </p:sp>
      <p:sp>
        <p:nvSpPr>
          <p:cNvPr id="5" name="22 Slayt Numarası Yer Tutucusu">
            <a:extLst>
              <a:ext uri="{FF2B5EF4-FFF2-40B4-BE49-F238E27FC236}"/>
            </a:extLst>
          </p:cNvPr>
          <p:cNvSpPr>
            <a:spLocks noGrp="1"/>
          </p:cNvSpPr>
          <p:nvPr>
            <p:ph type="sldNum" sz="quarter" idx="12"/>
          </p:nvPr>
        </p:nvSpPr>
        <p:spPr/>
        <p:txBody>
          <a:bodyPr/>
          <a:lstStyle>
            <a:lvl1pPr>
              <a:defRPr/>
            </a:lvl1pPr>
          </a:lstStyle>
          <a:p>
            <a:pPr>
              <a:defRPr/>
            </a:pPr>
            <a:fld id="{324AFD4A-DFAD-4FAF-8536-CCEDC1FD895D}" type="slidenum">
              <a:rPr lang="tr-TR" altLang="en-US"/>
              <a:pPr>
                <a:defRPr/>
              </a:pPr>
              <a:t>‹#›</a:t>
            </a:fld>
            <a:endParaRPr lang="tr-TR" altLang="en-US"/>
          </a:p>
        </p:txBody>
      </p:sp>
    </p:spTree>
    <p:extLst>
      <p:ext uri="{BB962C8B-B14F-4D97-AF65-F5344CB8AC3E}">
        <p14:creationId xmlns:p14="http://schemas.microsoft.com/office/powerpoint/2010/main" val="95364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a:extLst>
              <a:ext uri="{FF2B5EF4-FFF2-40B4-BE49-F238E27FC236}"/>
            </a:extLst>
          </p:cNvPr>
          <p:cNvSpPr>
            <a:spLocks noGrp="1"/>
          </p:cNvSpPr>
          <p:nvPr>
            <p:ph type="dt" sz="half" idx="10"/>
          </p:nvPr>
        </p:nvSpPr>
        <p:spPr/>
        <p:txBody>
          <a:bodyPr/>
          <a:lstStyle>
            <a:lvl1pPr>
              <a:defRPr/>
            </a:lvl1pPr>
          </a:lstStyle>
          <a:p>
            <a:pPr>
              <a:defRPr/>
            </a:pPr>
            <a:fld id="{418E323B-847F-43EF-A600-7CD35A54157A}" type="datetimeFigureOut">
              <a:rPr lang="tr-TR" altLang="en-US"/>
              <a:pPr>
                <a:defRPr/>
              </a:pPr>
              <a:t>20.04.2021</a:t>
            </a:fld>
            <a:endParaRPr lang="tr-TR" altLang="en-US"/>
          </a:p>
        </p:txBody>
      </p:sp>
      <p:sp>
        <p:nvSpPr>
          <p:cNvPr id="3" name="2 Altbilgi Yer Tutucusu">
            <a:extLst>
              <a:ext uri="{FF2B5EF4-FFF2-40B4-BE49-F238E27FC236}"/>
            </a:extLst>
          </p:cNvPr>
          <p:cNvSpPr>
            <a:spLocks noGrp="1"/>
          </p:cNvSpPr>
          <p:nvPr>
            <p:ph type="ftr" sz="quarter" idx="11"/>
          </p:nvPr>
        </p:nvSpPr>
        <p:spPr/>
        <p:txBody>
          <a:bodyPr/>
          <a:lstStyle>
            <a:lvl1pPr>
              <a:defRPr/>
            </a:lvl1pPr>
          </a:lstStyle>
          <a:p>
            <a:pPr>
              <a:defRPr/>
            </a:pPr>
            <a:endParaRPr lang="en-US" altLang="en-US"/>
          </a:p>
        </p:txBody>
      </p:sp>
      <p:sp>
        <p:nvSpPr>
          <p:cNvPr id="4" name="22 Slayt Numarası Yer Tutucusu">
            <a:extLst>
              <a:ext uri="{FF2B5EF4-FFF2-40B4-BE49-F238E27FC236}"/>
            </a:extLst>
          </p:cNvPr>
          <p:cNvSpPr>
            <a:spLocks noGrp="1"/>
          </p:cNvSpPr>
          <p:nvPr>
            <p:ph type="sldNum" sz="quarter" idx="12"/>
          </p:nvPr>
        </p:nvSpPr>
        <p:spPr/>
        <p:txBody>
          <a:bodyPr/>
          <a:lstStyle>
            <a:lvl1pPr>
              <a:defRPr/>
            </a:lvl1pPr>
          </a:lstStyle>
          <a:p>
            <a:pPr>
              <a:defRPr/>
            </a:pPr>
            <a:fld id="{5375E335-1CE1-4910-9F03-7F0C648466CA}" type="slidenum">
              <a:rPr lang="tr-TR" altLang="en-US"/>
              <a:pPr>
                <a:defRPr/>
              </a:pPr>
              <a:t>‹#›</a:t>
            </a:fld>
            <a:endParaRPr lang="tr-TR" altLang="en-US"/>
          </a:p>
        </p:txBody>
      </p:sp>
    </p:spTree>
    <p:extLst>
      <p:ext uri="{BB962C8B-B14F-4D97-AF65-F5344CB8AC3E}">
        <p14:creationId xmlns:p14="http://schemas.microsoft.com/office/powerpoint/2010/main" val="392512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12 Düz Bağlayıcı">
            <a:extLst>
              <a:ext uri="{FF2B5EF4-FFF2-40B4-BE49-F238E27FC236}"/>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14 Düz Bağlayıcı">
            <a:extLst>
              <a:ext uri="{FF2B5EF4-FFF2-40B4-BE49-F238E27FC236}"/>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16 Düz Bağlayıcı"/>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 name="17 Düz Bağlayıcı"/>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18 Dikdörtgen">
            <a:extLst>
              <a:ext uri="{FF2B5EF4-FFF2-40B4-BE49-F238E27FC236}"/>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0" name="19 Düz Bağlayıcı"/>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20 Oval">
            <a:extLst>
              <a:ext uri="{FF2B5EF4-FFF2-40B4-BE49-F238E27FC236}"/>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20 Veri Yer Tutucusu">
            <a:extLst>
              <a:ext uri="{FF2B5EF4-FFF2-40B4-BE49-F238E27FC236}"/>
            </a:extLst>
          </p:cNvPr>
          <p:cNvSpPr>
            <a:spLocks noGrp="1"/>
          </p:cNvSpPr>
          <p:nvPr>
            <p:ph type="dt" sz="half" idx="10"/>
          </p:nvPr>
        </p:nvSpPr>
        <p:spPr/>
        <p:txBody>
          <a:bodyPr/>
          <a:lstStyle>
            <a:lvl1pPr>
              <a:defRPr/>
            </a:lvl1pPr>
          </a:lstStyle>
          <a:p>
            <a:pPr>
              <a:defRPr/>
            </a:pPr>
            <a:fld id="{46EA1049-08AF-46F3-A465-53435D449139}" type="datetimeFigureOut">
              <a:rPr lang="tr-TR" altLang="en-US"/>
              <a:pPr>
                <a:defRPr/>
              </a:pPr>
              <a:t>20.04.2021</a:t>
            </a:fld>
            <a:endParaRPr lang="tr-TR" altLang="en-US"/>
          </a:p>
        </p:txBody>
      </p:sp>
      <p:sp>
        <p:nvSpPr>
          <p:cNvPr id="13" name="21 Slayt Numarası Yer Tutucusu">
            <a:extLst>
              <a:ext uri="{FF2B5EF4-FFF2-40B4-BE49-F238E27FC236}"/>
            </a:extLst>
          </p:cNvPr>
          <p:cNvSpPr>
            <a:spLocks noGrp="1"/>
          </p:cNvSpPr>
          <p:nvPr>
            <p:ph type="sldNum" sz="quarter" idx="11"/>
          </p:nvPr>
        </p:nvSpPr>
        <p:spPr/>
        <p:txBody>
          <a:bodyPr/>
          <a:lstStyle>
            <a:lvl1pPr>
              <a:defRPr/>
            </a:lvl1pPr>
          </a:lstStyle>
          <a:p>
            <a:pPr>
              <a:defRPr/>
            </a:pPr>
            <a:fld id="{987A94B9-1016-4173-AD07-AC5C68763199}" type="slidenum">
              <a:rPr lang="tr-TR" altLang="en-US"/>
              <a:pPr>
                <a:defRPr/>
              </a:pPr>
              <a:t>‹#›</a:t>
            </a:fld>
            <a:endParaRPr lang="tr-TR" altLang="en-US"/>
          </a:p>
        </p:txBody>
      </p:sp>
      <p:sp>
        <p:nvSpPr>
          <p:cNvPr id="14" name="22 Altbilgi Yer Tutucusu">
            <a:extLst>
              <a:ext uri="{FF2B5EF4-FFF2-40B4-BE49-F238E27FC236}"/>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1135092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2 Düz Bağlayıcı">
            <a:extLst>
              <a:ext uri="{FF2B5EF4-FFF2-40B4-BE49-F238E27FC236}"/>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14 Oval">
            <a:extLst>
              <a:ext uri="{FF2B5EF4-FFF2-40B4-BE49-F238E27FC236}"/>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7" name="16 Düz Bağlayıcı"/>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 name="17 Dikdörtgen">
            <a:extLst>
              <a:ext uri="{FF2B5EF4-FFF2-40B4-BE49-F238E27FC236}"/>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9" name="18 Düz Bağlayıcı"/>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19 Düz Bağlayıcı">
            <a:extLst>
              <a:ext uri="{FF2B5EF4-FFF2-40B4-BE49-F238E27FC236}"/>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20 Düz Bağlayıcı"/>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16 Veri Yer Tutucusu">
            <a:extLst>
              <a:ext uri="{FF2B5EF4-FFF2-40B4-BE49-F238E27FC236}"/>
            </a:extLst>
          </p:cNvPr>
          <p:cNvSpPr>
            <a:spLocks noGrp="1"/>
          </p:cNvSpPr>
          <p:nvPr>
            <p:ph type="dt" sz="half" idx="10"/>
          </p:nvPr>
        </p:nvSpPr>
        <p:spPr/>
        <p:txBody>
          <a:bodyPr/>
          <a:lstStyle>
            <a:lvl1pPr>
              <a:defRPr/>
            </a:lvl1pPr>
          </a:lstStyle>
          <a:p>
            <a:pPr>
              <a:defRPr/>
            </a:pPr>
            <a:fld id="{78C84BED-6D65-44B8-B1D0-7449237666A6}" type="datetimeFigureOut">
              <a:rPr lang="tr-TR" altLang="en-US"/>
              <a:pPr>
                <a:defRPr/>
              </a:pPr>
              <a:t>20.04.2021</a:t>
            </a:fld>
            <a:endParaRPr lang="tr-TR" altLang="en-US"/>
          </a:p>
        </p:txBody>
      </p:sp>
      <p:sp>
        <p:nvSpPr>
          <p:cNvPr id="13" name="17 Slayt Numarası Yer Tutucusu">
            <a:extLst>
              <a:ext uri="{FF2B5EF4-FFF2-40B4-BE49-F238E27FC236}"/>
            </a:extLst>
          </p:cNvPr>
          <p:cNvSpPr>
            <a:spLocks noGrp="1"/>
          </p:cNvSpPr>
          <p:nvPr>
            <p:ph type="sldNum" sz="quarter" idx="11"/>
          </p:nvPr>
        </p:nvSpPr>
        <p:spPr/>
        <p:txBody>
          <a:bodyPr/>
          <a:lstStyle>
            <a:lvl1pPr>
              <a:defRPr/>
            </a:lvl1pPr>
          </a:lstStyle>
          <a:p>
            <a:pPr>
              <a:defRPr/>
            </a:pPr>
            <a:fld id="{2A6D2AB7-0D0F-4EB4-8D23-3DF1CA68EBAD}" type="slidenum">
              <a:rPr lang="tr-TR" altLang="en-US"/>
              <a:pPr>
                <a:defRPr/>
              </a:pPr>
              <a:t>‹#›</a:t>
            </a:fld>
            <a:endParaRPr lang="tr-TR" altLang="en-US"/>
          </a:p>
        </p:txBody>
      </p:sp>
      <p:sp>
        <p:nvSpPr>
          <p:cNvPr id="14" name="20 Altbilgi Yer Tutucusu">
            <a:extLst>
              <a:ext uri="{FF2B5EF4-FFF2-40B4-BE49-F238E27FC236}"/>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4528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15 Düz Bağlayıcı">
            <a:extLst>
              <a:ext uri="{FF2B5EF4-FFF2-40B4-BE49-F238E27FC236}"/>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21 Başlık Yer Tutucusu">
            <a:extLst>
              <a:ext uri="{FF2B5EF4-FFF2-40B4-BE49-F238E27FC236}"/>
            </a:extLst>
          </p:cNvPr>
          <p:cNvSpPr>
            <a:spLocks noGrp="1"/>
          </p:cNvSpPr>
          <p:nvPr>
            <p:ph type="title"/>
          </p:nvPr>
        </p:nvSpPr>
        <p:spPr>
          <a:xfrm>
            <a:off x="457200" y="274638"/>
            <a:ext cx="7467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tr-TR" altLang="en-US" smtClean="0"/>
              <a:t>Asıl başlık stili için tıklatın</a:t>
            </a:r>
            <a:endParaRPr lang="en-US" altLang="en-US" smtClean="0"/>
          </a:p>
        </p:txBody>
      </p:sp>
      <p:sp>
        <p:nvSpPr>
          <p:cNvPr id="1028" name="12 Metin Yer Tutucusu"/>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4" name="13 Veri Yer Tutucusu">
            <a:extLst>
              <a:ext uri="{FF2B5EF4-FFF2-40B4-BE49-F238E27FC236}"/>
            </a:extLst>
          </p:cNvPr>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Century Schoolbook" pitchFamily="18" charset="0"/>
              </a:defRPr>
            </a:lvl1pPr>
          </a:lstStyle>
          <a:p>
            <a:pPr>
              <a:defRPr/>
            </a:pPr>
            <a:fld id="{62AD4F44-C6B9-45E0-9AD7-604AFD4B1ACF}" type="datetimeFigureOut">
              <a:rPr lang="tr-TR" altLang="en-US"/>
              <a:pPr>
                <a:defRPr/>
              </a:pPr>
              <a:t>20.04.2021</a:t>
            </a:fld>
            <a:endParaRPr lang="tr-TR" altLang="en-US"/>
          </a:p>
        </p:txBody>
      </p:sp>
      <p:sp>
        <p:nvSpPr>
          <p:cNvPr id="3" name="2 Altbilgi Yer Tutucusu">
            <a:extLst>
              <a:ext uri="{FF2B5EF4-FFF2-40B4-BE49-F238E27FC236}"/>
            </a:extLst>
          </p:cNvPr>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tx2"/>
                </a:solidFill>
                <a:latin typeface="Century Schoolbook" pitchFamily="18" charset="0"/>
              </a:defRPr>
            </a:lvl1pPr>
          </a:lstStyle>
          <a:p>
            <a:pPr>
              <a:defRPr/>
            </a:pPr>
            <a:endParaRPr lang="en-US" altLang="en-US"/>
          </a:p>
        </p:txBody>
      </p:sp>
      <p:sp>
        <p:nvSpPr>
          <p:cNvPr id="7" name="6 Düz Bağlayıcı">
            <a:extLst>
              <a:ext uri="{FF2B5EF4-FFF2-40B4-BE49-F238E27FC236}"/>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8 Düz Bağlayıcı"/>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9 Dikdörtgen">
            <a:extLst>
              <a:ext uri="{FF2B5EF4-FFF2-40B4-BE49-F238E27FC236}"/>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1034" name="10 Düz Bağlayıcı"/>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11 Oval">
            <a:extLst>
              <a:ext uri="{FF2B5EF4-FFF2-40B4-BE49-F238E27FC236}"/>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latin typeface="Century Schoolbook" pitchFamily="18" charset="0"/>
            </a:endParaRPr>
          </a:p>
        </p:txBody>
      </p:sp>
      <p:sp>
        <p:nvSpPr>
          <p:cNvPr id="23" name="22 Slayt Numarası Yer Tutucusu">
            <a:extLst>
              <a:ext uri="{FF2B5EF4-FFF2-40B4-BE49-F238E27FC236}"/>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itchFamily="18" charset="0"/>
              </a:defRPr>
            </a:lvl1pPr>
          </a:lstStyle>
          <a:p>
            <a:pPr>
              <a:defRPr/>
            </a:pPr>
            <a:fld id="{940F7AFF-4859-4569-B800-808D23D821FA}" type="slidenum">
              <a:rPr lang="tr-TR" altLang="en-US"/>
              <a:pPr>
                <a:defRPr/>
              </a:pPr>
              <a:t>‹#›</a:t>
            </a:fld>
            <a:endParaRPr lang="tr-TR" altLang="en-US"/>
          </a:p>
        </p:txBody>
      </p:sp>
      <p:sp>
        <p:nvSpPr>
          <p:cNvPr id="2" name="Metin kutusu 1"/>
          <p:cNvSpPr txBox="1"/>
          <p:nvPr userDrawn="1"/>
        </p:nvSpPr>
        <p:spPr>
          <a:xfrm>
            <a:off x="8345636" y="6453336"/>
            <a:ext cx="978892" cy="369332"/>
          </a:xfrm>
          <a:prstGeom prst="rect">
            <a:avLst/>
          </a:prstGeom>
          <a:noFill/>
        </p:spPr>
        <p:txBody>
          <a:bodyPr wrap="square" rtlCol="0">
            <a:spAutoFit/>
          </a:bodyPr>
          <a:lstStyle/>
          <a:p>
            <a:fld id="{C5380169-F5E3-40B5-B60B-B41A68FF2965}" type="slidenum">
              <a:rPr lang="tr-TR" smtClean="0"/>
              <a:t>‹#›</a:t>
            </a:fld>
            <a:r>
              <a:rPr lang="tr-TR" dirty="0" smtClean="0"/>
              <a:t>/45</a:t>
            </a:r>
            <a:endParaRPr lang="tr-TR" dirty="0"/>
          </a:p>
        </p:txBody>
      </p:sp>
    </p:spTree>
  </p:cSld>
  <p:clrMap bg1="lt1" tx1="dk1" bg2="lt2" tx2="dk2" accent1="accent1" accent2="accent2" accent3="accent3" accent4="accent4" accent5="accent5" accent6="accent6" hlink="hlink" folHlink="folHlink"/>
  <p:sldLayoutIdLst>
    <p:sldLayoutId id="2147484520" r:id="rId1"/>
    <p:sldLayoutId id="2147484512" r:id="rId2"/>
    <p:sldLayoutId id="2147484521" r:id="rId3"/>
    <p:sldLayoutId id="2147484513" r:id="rId4"/>
    <p:sldLayoutId id="2147484514" r:id="rId5"/>
    <p:sldLayoutId id="2147484515" r:id="rId6"/>
    <p:sldLayoutId id="2147484516" r:id="rId7"/>
    <p:sldLayoutId id="2147484522" r:id="rId8"/>
    <p:sldLayoutId id="2147484523" r:id="rId9"/>
    <p:sldLayoutId id="2147484517" r:id="rId10"/>
    <p:sldLayoutId id="2147484518" r:id="rId11"/>
    <p:sldLayoutId id="2147484519"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46C8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CBFC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CDD8E3"/>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22.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26.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jpeg"/><Relationship Id="rId5" Type="http://schemas.openxmlformats.org/officeDocument/2006/relationships/image" Target="../media/image28.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Punching%20strength%20of%20conventional%20slab-column%20specimens.pd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Tests_on_the_punching_resistance_of_flat.pdf"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Punching%20Shear%20in%20Two-Way%20Spanning%20RC%20Slab%20without%20Shear%20Links.mp4"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8.Hafta_Burulma%20Etkisi/G&#252;ncel_hafta8/BETONARME%202-Hafta_8_R9.pptx" TargetMode="External"/><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noChangeArrowheads="1"/>
          </p:cNvSpPr>
          <p:nvPr>
            <p:ph type="ctrTitle"/>
          </p:nvPr>
        </p:nvSpPr>
        <p:spPr bwMode="auto">
          <a:xfrm>
            <a:off x="2268538" y="2133600"/>
            <a:ext cx="5903912" cy="885825"/>
          </a:xfrm>
        </p:spPr>
        <p:txBody>
          <a:bodyPr/>
          <a:lstStyle/>
          <a:p>
            <a:pPr eaLnBrk="1" hangingPunct="1"/>
            <a:r>
              <a:rPr lang="tr-TR" altLang="en-US" sz="4000" cap="none" smtClean="0">
                <a:solidFill>
                  <a:srgbClr val="7030A0"/>
                </a:solidFill>
              </a:rPr>
              <a:t>ZIMBALAMA ETKİSİ</a:t>
            </a:r>
          </a:p>
        </p:txBody>
      </p:sp>
      <p:sp>
        <p:nvSpPr>
          <p:cNvPr id="18435" name="2 Alt Başlık"/>
          <p:cNvSpPr>
            <a:spLocks noGrp="1"/>
          </p:cNvSpPr>
          <p:nvPr>
            <p:ph type="subTitle" idx="1"/>
          </p:nvPr>
        </p:nvSpPr>
        <p:spPr>
          <a:xfrm>
            <a:off x="1187450" y="3500438"/>
            <a:ext cx="6551613" cy="792162"/>
          </a:xfrm>
        </p:spPr>
        <p:txBody>
          <a:bodyPr/>
          <a:lstStyle/>
          <a:p>
            <a:pPr eaLnBrk="1" hangingPunct="1"/>
            <a:r>
              <a:rPr lang="tr-TR" altLang="en-US" smtClean="0"/>
              <a:t>		</a:t>
            </a:r>
            <a:r>
              <a:rPr lang="tr-TR" altLang="en-US" sz="2200" smtClean="0">
                <a:solidFill>
                  <a:srgbClr val="0070C0"/>
                </a:solidFill>
              </a:rPr>
              <a:t>PROF. DR. CENGİZ DÜNDAR</a:t>
            </a:r>
          </a:p>
        </p:txBody>
      </p:sp>
      <p:pic>
        <p:nvPicPr>
          <p:cNvPr id="4" name="4 Resim" descr="logostandart640_480.jpg">
            <a:extLst>
              <a:ext uri="{FF2B5EF4-FFF2-40B4-BE49-F238E27FC236}"/>
            </a:extLst>
          </p:cNvPr>
          <p:cNvPicPr>
            <a:picLocks noChangeAspect="1"/>
          </p:cNvPicPr>
          <p:nvPr/>
        </p:nvPicPr>
        <p:blipFill>
          <a:blip r:embed="rId3" cstate="print">
            <a:duotone>
              <a:schemeClr val="accent1">
                <a:shade val="45000"/>
                <a:satMod val="135000"/>
              </a:schemeClr>
              <a:prstClr val="white"/>
            </a:duotone>
          </a:blip>
          <a:srcRect/>
          <a:stretch>
            <a:fillRect/>
          </a:stretch>
        </p:blipFill>
        <p:spPr bwMode="auto">
          <a:xfrm>
            <a:off x="4139952" y="548680"/>
            <a:ext cx="1624895" cy="1512000"/>
          </a:xfrm>
          <a:prstGeom prst="rect">
            <a:avLst/>
          </a:prstGeom>
          <a:noFill/>
          <a:ln w="9525">
            <a:solidFill>
              <a:srgbClr val="7030A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çerik Yer Tutucusu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888316"/>
            <a:ext cx="7467600" cy="4297392"/>
          </a:xfrm>
        </p:spPr>
      </p:pic>
      <p:sp>
        <p:nvSpPr>
          <p:cNvPr id="24579"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tr-TR" altLang="tr-TR" sz="1400" b="1">
                <a:solidFill>
                  <a:srgbClr val="006600"/>
                </a:solidFill>
                <a:latin typeface="Arial" charset="0"/>
              </a:rPr>
              <a:t>İMZ-304 Betonarme 2 Ders Notları / Prof Dr. Cengiz DÜNDAR–Arş. Gör. Sedat KARAAHMETLİ</a:t>
            </a:r>
            <a:endParaRPr lang="tr-TR" altLang="tr-TR" sz="1600" b="1">
              <a:solidFill>
                <a:srgbClr val="006600"/>
              </a:solidFill>
              <a:latin typeface="Arial" charset="0"/>
            </a:endParaRPr>
          </a:p>
        </p:txBody>
      </p:sp>
      <p:sp>
        <p:nvSpPr>
          <p:cNvPr id="24580" name="Metin kutusu 1"/>
          <p:cNvSpPr txBox="1">
            <a:spLocks noChangeArrowheads="1"/>
          </p:cNvSpPr>
          <p:nvPr/>
        </p:nvSpPr>
        <p:spPr bwMode="auto">
          <a:xfrm>
            <a:off x="1619672" y="1265238"/>
            <a:ext cx="6696075" cy="258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1800" b="1" dirty="0">
                <a:solidFill>
                  <a:srgbClr val="0070C0"/>
                </a:solidFill>
                <a:latin typeface="Arial" charset="0"/>
              </a:rPr>
              <a:t>ZIMBALAMA KESMESİ NEDİR?</a:t>
            </a:r>
          </a:p>
          <a:p>
            <a:pPr>
              <a:spcBef>
                <a:spcPct val="0"/>
              </a:spcBef>
              <a:buFontTx/>
              <a:buNone/>
            </a:pPr>
            <a:endParaRPr lang="tr-TR" altLang="tr-TR" sz="1800" dirty="0">
              <a:latin typeface="Arial" charset="0"/>
            </a:endParaRPr>
          </a:p>
          <a:p>
            <a:pPr>
              <a:spcBef>
                <a:spcPct val="0"/>
              </a:spcBef>
            </a:pPr>
            <a:r>
              <a:rPr lang="tr-TR" altLang="tr-TR" sz="1800" dirty="0">
                <a:latin typeface="Arial" charset="0"/>
              </a:rPr>
              <a:t>Zımbalama kesmesi bir beton bölümünün küçük bir bölgesine bir yük uygulandığında ortaya çıkan gevrek bir kırılma modudur.</a:t>
            </a:r>
          </a:p>
          <a:p>
            <a:pPr>
              <a:spcBef>
                <a:spcPct val="0"/>
              </a:spcBef>
            </a:pPr>
            <a:endParaRPr lang="tr-TR" altLang="tr-TR" sz="1800" dirty="0">
              <a:latin typeface="Arial" charset="0"/>
            </a:endParaRPr>
          </a:p>
          <a:p>
            <a:pPr>
              <a:spcBef>
                <a:spcPct val="0"/>
              </a:spcBef>
            </a:pPr>
            <a:r>
              <a:rPr lang="tr-TR" altLang="tr-TR" sz="1800" dirty="0">
                <a:latin typeface="Arial" charset="0"/>
              </a:rPr>
              <a:t>Eğer önlem alınmazsa kolonlar tarafından taşınan kirişsiz döşemelerde ve  tekil temel plaklarında zımbalama kırılması ortaya çıkabilir.</a:t>
            </a:r>
          </a:p>
          <a:p>
            <a:pPr>
              <a:spcBef>
                <a:spcPct val="0"/>
              </a:spcBef>
              <a:buFontTx/>
              <a:buNone/>
            </a:pPr>
            <a:endParaRPr lang="tr-TR" altLang="tr-TR" sz="1800" dirty="0">
              <a:latin typeface="Arial" charset="0"/>
            </a:endParaRPr>
          </a:p>
        </p:txBody>
      </p:sp>
      <p:sp>
        <p:nvSpPr>
          <p:cNvPr id="2" name="Metin kutusu 1"/>
          <p:cNvSpPr txBox="1"/>
          <p:nvPr/>
        </p:nvSpPr>
        <p:spPr>
          <a:xfrm>
            <a:off x="2051720" y="5877272"/>
            <a:ext cx="1944216" cy="369332"/>
          </a:xfrm>
          <a:prstGeom prst="rect">
            <a:avLst/>
          </a:prstGeom>
          <a:noFill/>
        </p:spPr>
        <p:txBody>
          <a:bodyPr wrap="square" rtlCol="0">
            <a:spAutoFit/>
          </a:bodyPr>
          <a:lstStyle/>
          <a:p>
            <a:r>
              <a:rPr lang="tr-TR" dirty="0" smtClean="0"/>
              <a:t>Kirişsiz döşeme</a:t>
            </a:r>
            <a:endParaRPr lang="tr-TR" dirty="0"/>
          </a:p>
        </p:txBody>
      </p:sp>
      <p:sp>
        <p:nvSpPr>
          <p:cNvPr id="6" name="Metin kutusu 5"/>
          <p:cNvSpPr txBox="1"/>
          <p:nvPr/>
        </p:nvSpPr>
        <p:spPr>
          <a:xfrm>
            <a:off x="4932040" y="5849557"/>
            <a:ext cx="1944216" cy="369332"/>
          </a:xfrm>
          <a:prstGeom prst="rect">
            <a:avLst/>
          </a:prstGeom>
          <a:noFill/>
        </p:spPr>
        <p:txBody>
          <a:bodyPr wrap="square" rtlCol="0">
            <a:spAutoFit/>
          </a:bodyPr>
          <a:lstStyle/>
          <a:p>
            <a:r>
              <a:rPr lang="tr-TR" dirty="0" smtClean="0"/>
              <a:t>Tekil temel plağı</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çerik Yer Tutucusu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297" y="1556792"/>
            <a:ext cx="7943850" cy="4487862"/>
          </a:xfrm>
        </p:spPr>
      </p:pic>
      <p:sp>
        <p:nvSpPr>
          <p:cNvPr id="25603"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tr-TR" altLang="tr-TR" sz="1400" b="1" dirty="0">
                <a:solidFill>
                  <a:srgbClr val="006600"/>
                </a:solidFill>
                <a:latin typeface="Arial" charset="0"/>
              </a:rPr>
              <a:t>İMZ-304 Betonarme 2 Ders Notları / Prof Dr. Cengiz DÜNDAR–Arş. Gör. Sedat KARAAHMETLİ</a:t>
            </a:r>
            <a:endParaRPr lang="tr-TR" altLang="tr-TR" sz="1600" b="1" dirty="0">
              <a:solidFill>
                <a:srgbClr val="006600"/>
              </a:solidFill>
              <a:latin typeface="Arial" charset="0"/>
            </a:endParaRPr>
          </a:p>
        </p:txBody>
      </p:sp>
      <p:sp>
        <p:nvSpPr>
          <p:cNvPr id="25604" name="Metin kutusu 1"/>
          <p:cNvSpPr txBox="1">
            <a:spLocks noChangeArrowheads="1"/>
          </p:cNvSpPr>
          <p:nvPr/>
        </p:nvSpPr>
        <p:spPr bwMode="auto">
          <a:xfrm>
            <a:off x="1187624" y="1556792"/>
            <a:ext cx="6049963" cy="2030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1800" b="1" dirty="0">
                <a:solidFill>
                  <a:srgbClr val="0070C0"/>
                </a:solidFill>
                <a:latin typeface="Arial" charset="0"/>
              </a:rPr>
              <a:t> ZIMBALAMA KESMESİ NEDİR?</a:t>
            </a:r>
          </a:p>
          <a:p>
            <a:pPr>
              <a:spcBef>
                <a:spcPct val="0"/>
              </a:spcBef>
            </a:pPr>
            <a:endParaRPr lang="tr-TR" altLang="tr-TR" sz="1800" dirty="0">
              <a:latin typeface="Arial" charset="0"/>
            </a:endParaRPr>
          </a:p>
          <a:p>
            <a:pPr>
              <a:spcBef>
                <a:spcPct val="0"/>
              </a:spcBef>
            </a:pPr>
            <a:r>
              <a:rPr lang="tr-TR" altLang="tr-TR" sz="1800" dirty="0">
                <a:latin typeface="Arial" charset="0"/>
              </a:rPr>
              <a:t>Kirişsiz Döşemelerde kırılma kolondan döşemeye karşı oluşan reaksiyon nedeniyle meydana gelir.</a:t>
            </a:r>
          </a:p>
          <a:p>
            <a:pPr>
              <a:spcBef>
                <a:spcPct val="0"/>
              </a:spcBef>
            </a:pPr>
            <a:endParaRPr lang="tr-TR" altLang="tr-TR" sz="1800" dirty="0">
              <a:latin typeface="Arial" charset="0"/>
            </a:endParaRPr>
          </a:p>
          <a:p>
            <a:pPr>
              <a:spcBef>
                <a:spcPct val="0"/>
              </a:spcBef>
            </a:pPr>
            <a:r>
              <a:rPr lang="tr-TR" altLang="tr-TR" sz="1800" dirty="0">
                <a:latin typeface="Arial" charset="0"/>
              </a:rPr>
              <a:t>Temellerde ise kırılma temelden kolona karşı oluşan reaksiyon nedeniyle meydana gelir.</a:t>
            </a:r>
          </a:p>
        </p:txBody>
      </p:sp>
      <p:sp>
        <p:nvSpPr>
          <p:cNvPr id="5" name="Metin kutusu 4"/>
          <p:cNvSpPr txBox="1"/>
          <p:nvPr/>
        </p:nvSpPr>
        <p:spPr>
          <a:xfrm>
            <a:off x="567262" y="3656057"/>
            <a:ext cx="1224136" cy="461665"/>
          </a:xfrm>
          <a:prstGeom prst="rect">
            <a:avLst/>
          </a:prstGeom>
          <a:solidFill>
            <a:schemeClr val="bg1"/>
          </a:solidFill>
        </p:spPr>
        <p:txBody>
          <a:bodyPr wrap="square" rtlCol="0">
            <a:spAutoFit/>
          </a:bodyPr>
          <a:lstStyle/>
          <a:p>
            <a:r>
              <a:rPr lang="tr-TR" sz="1200" dirty="0" smtClean="0">
                <a:solidFill>
                  <a:srgbClr val="C00000"/>
                </a:solidFill>
              </a:rPr>
              <a:t>DÖŞEMEDEN GELEN YÜK</a:t>
            </a:r>
          </a:p>
        </p:txBody>
      </p:sp>
      <p:sp>
        <p:nvSpPr>
          <p:cNvPr id="6" name="Metin kutusu 5"/>
          <p:cNvSpPr txBox="1"/>
          <p:nvPr/>
        </p:nvSpPr>
        <p:spPr>
          <a:xfrm>
            <a:off x="1331640" y="5055567"/>
            <a:ext cx="1800200" cy="461665"/>
          </a:xfrm>
          <a:prstGeom prst="rect">
            <a:avLst/>
          </a:prstGeom>
          <a:solidFill>
            <a:schemeClr val="bg1"/>
          </a:solidFill>
        </p:spPr>
        <p:txBody>
          <a:bodyPr wrap="square" rtlCol="0">
            <a:spAutoFit/>
          </a:bodyPr>
          <a:lstStyle/>
          <a:p>
            <a:pPr algn="ctr"/>
            <a:r>
              <a:rPr lang="tr-TR" sz="1200" dirty="0" smtClean="0">
                <a:solidFill>
                  <a:srgbClr val="C00000"/>
                </a:solidFill>
              </a:rPr>
              <a:t>KOLONDAN GELEN REAKSİYON</a:t>
            </a:r>
          </a:p>
        </p:txBody>
      </p:sp>
      <p:sp>
        <p:nvSpPr>
          <p:cNvPr id="7" name="Metin kutusu 6"/>
          <p:cNvSpPr txBox="1"/>
          <p:nvPr/>
        </p:nvSpPr>
        <p:spPr>
          <a:xfrm>
            <a:off x="1902591" y="5550753"/>
            <a:ext cx="1661297" cy="276999"/>
          </a:xfrm>
          <a:prstGeom prst="rect">
            <a:avLst/>
          </a:prstGeom>
          <a:solidFill>
            <a:schemeClr val="bg1"/>
          </a:solidFill>
        </p:spPr>
        <p:txBody>
          <a:bodyPr wrap="square" rtlCol="0">
            <a:spAutoFit/>
          </a:bodyPr>
          <a:lstStyle/>
          <a:p>
            <a:r>
              <a:rPr lang="tr-TR" sz="1200" b="1" dirty="0" smtClean="0"/>
              <a:t>KİRİŞSİZ DÖŞEME</a:t>
            </a:r>
          </a:p>
        </p:txBody>
      </p:sp>
      <p:sp>
        <p:nvSpPr>
          <p:cNvPr id="8" name="Metin kutusu 7"/>
          <p:cNvSpPr txBox="1"/>
          <p:nvPr/>
        </p:nvSpPr>
        <p:spPr>
          <a:xfrm>
            <a:off x="5292080" y="5589240"/>
            <a:ext cx="1728192" cy="276999"/>
          </a:xfrm>
          <a:prstGeom prst="rect">
            <a:avLst/>
          </a:prstGeom>
          <a:solidFill>
            <a:schemeClr val="bg1"/>
          </a:solidFill>
        </p:spPr>
        <p:txBody>
          <a:bodyPr wrap="square" rtlCol="0">
            <a:spAutoFit/>
          </a:bodyPr>
          <a:lstStyle/>
          <a:p>
            <a:r>
              <a:rPr lang="tr-TR" sz="1200" b="1" dirty="0" smtClean="0"/>
              <a:t>TEKİL TEMEL </a:t>
            </a:r>
            <a:r>
              <a:rPr lang="tr-TR" sz="1200" b="1" dirty="0" smtClean="0"/>
              <a:t>PLAĞI</a:t>
            </a:r>
          </a:p>
        </p:txBody>
      </p:sp>
      <p:sp>
        <p:nvSpPr>
          <p:cNvPr id="9" name="Metin kutusu 8"/>
          <p:cNvSpPr txBox="1"/>
          <p:nvPr/>
        </p:nvSpPr>
        <p:spPr>
          <a:xfrm>
            <a:off x="4572000" y="3717033"/>
            <a:ext cx="1224136" cy="461665"/>
          </a:xfrm>
          <a:prstGeom prst="rect">
            <a:avLst/>
          </a:prstGeom>
          <a:solidFill>
            <a:schemeClr val="bg1"/>
          </a:solidFill>
        </p:spPr>
        <p:txBody>
          <a:bodyPr wrap="square" rtlCol="0">
            <a:spAutoFit/>
          </a:bodyPr>
          <a:lstStyle/>
          <a:p>
            <a:r>
              <a:rPr lang="tr-TR" sz="1200" dirty="0" smtClean="0">
                <a:solidFill>
                  <a:srgbClr val="C00000"/>
                </a:solidFill>
              </a:rPr>
              <a:t>KOLONDAN </a:t>
            </a:r>
            <a:r>
              <a:rPr lang="tr-TR" sz="1200" dirty="0" smtClean="0">
                <a:solidFill>
                  <a:srgbClr val="C00000"/>
                </a:solidFill>
              </a:rPr>
              <a:t>GELEN YÜK</a:t>
            </a:r>
            <a:endParaRPr lang="tr-TR" sz="1200" dirty="0" smtClean="0">
              <a:solidFill>
                <a:srgbClr val="C00000"/>
              </a:solidFill>
            </a:endParaRPr>
          </a:p>
        </p:txBody>
      </p:sp>
      <p:sp>
        <p:nvSpPr>
          <p:cNvPr id="10" name="Metin kutusu 9"/>
          <p:cNvSpPr txBox="1"/>
          <p:nvPr/>
        </p:nvSpPr>
        <p:spPr>
          <a:xfrm>
            <a:off x="4139952" y="5157192"/>
            <a:ext cx="1152128" cy="646331"/>
          </a:xfrm>
          <a:prstGeom prst="rect">
            <a:avLst/>
          </a:prstGeom>
          <a:solidFill>
            <a:schemeClr val="bg1"/>
          </a:solidFill>
        </p:spPr>
        <p:txBody>
          <a:bodyPr wrap="square" rtlCol="0">
            <a:spAutoFit/>
          </a:bodyPr>
          <a:lstStyle/>
          <a:p>
            <a:r>
              <a:rPr lang="tr-TR" sz="1200" dirty="0" smtClean="0">
                <a:solidFill>
                  <a:srgbClr val="C00000"/>
                </a:solidFill>
              </a:rPr>
              <a:t>TEMELDEN GELEN REAKSİYON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çerik Yer Tutucusu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942127"/>
            <a:ext cx="7467600" cy="4189770"/>
          </a:xfrm>
        </p:spPr>
      </p:pic>
      <p:sp>
        <p:nvSpPr>
          <p:cNvPr id="26627"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tr-TR" altLang="tr-TR" sz="1400" b="1">
                <a:solidFill>
                  <a:srgbClr val="006600"/>
                </a:solidFill>
                <a:latin typeface="Arial" charset="0"/>
              </a:rPr>
              <a:t>İMZ-304 Betonarme 2 Ders Notları / Prof Dr. Cengiz DÜNDAR–Arş. Gör. Sedat KARAAHMETLİ</a:t>
            </a:r>
            <a:endParaRPr lang="tr-TR" altLang="tr-TR" sz="1600" b="1">
              <a:solidFill>
                <a:srgbClr val="006600"/>
              </a:solidFill>
              <a:latin typeface="Arial" charset="0"/>
            </a:endParaRPr>
          </a:p>
        </p:txBody>
      </p:sp>
      <p:sp>
        <p:nvSpPr>
          <p:cNvPr id="26628" name="Metin kutusu 1"/>
          <p:cNvSpPr txBox="1">
            <a:spLocks noChangeArrowheads="1"/>
          </p:cNvSpPr>
          <p:nvPr/>
        </p:nvSpPr>
        <p:spPr bwMode="auto">
          <a:xfrm>
            <a:off x="1547664" y="1879030"/>
            <a:ext cx="604837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1800" b="1" dirty="0">
                <a:solidFill>
                  <a:srgbClr val="0070C0"/>
                </a:solidFill>
                <a:latin typeface="Arial" charset="0"/>
              </a:rPr>
              <a:t>ZIMBALAMA KESME KIRILMASI</a:t>
            </a:r>
          </a:p>
          <a:p>
            <a:pPr>
              <a:spcBef>
                <a:spcPct val="0"/>
              </a:spcBef>
              <a:buFontTx/>
              <a:buNone/>
            </a:pPr>
            <a:endParaRPr lang="tr-TR" altLang="tr-TR" sz="1800" dirty="0">
              <a:latin typeface="Arial" charset="0"/>
            </a:endParaRPr>
          </a:p>
          <a:p>
            <a:pPr>
              <a:spcBef>
                <a:spcPct val="0"/>
              </a:spcBef>
              <a:buFontTx/>
              <a:buNone/>
            </a:pPr>
            <a:r>
              <a:rPr lang="tr-TR" altLang="tr-TR" sz="1800" dirty="0">
                <a:latin typeface="Arial" charset="0"/>
              </a:rPr>
              <a:t>Diyagonal çekme çatlakları döşemenin yüklü alanı çevresine bir yüzey oluşturur.  Çökme döşeme kırılma yüzeyinde kesik koni boyunca meydana gelir.                  </a:t>
            </a:r>
          </a:p>
        </p:txBody>
      </p:sp>
      <p:sp>
        <p:nvSpPr>
          <p:cNvPr id="5" name="Metin kutusu 4"/>
          <p:cNvSpPr txBox="1"/>
          <p:nvPr/>
        </p:nvSpPr>
        <p:spPr>
          <a:xfrm>
            <a:off x="539552" y="4883015"/>
            <a:ext cx="1301948" cy="276999"/>
          </a:xfrm>
          <a:prstGeom prst="rect">
            <a:avLst/>
          </a:prstGeom>
          <a:solidFill>
            <a:schemeClr val="bg1"/>
          </a:solidFill>
        </p:spPr>
        <p:txBody>
          <a:bodyPr wrap="square" rtlCol="0">
            <a:spAutoFit/>
          </a:bodyPr>
          <a:lstStyle/>
          <a:p>
            <a:r>
              <a:rPr lang="tr-TR" sz="1200" dirty="0" smtClean="0">
                <a:solidFill>
                  <a:srgbClr val="00B050"/>
                </a:solidFill>
              </a:rPr>
              <a:t>Diyagonal çatlak</a:t>
            </a:r>
          </a:p>
        </p:txBody>
      </p:sp>
      <p:sp>
        <p:nvSpPr>
          <p:cNvPr id="6" name="Metin kutusu 5"/>
          <p:cNvSpPr txBox="1"/>
          <p:nvPr/>
        </p:nvSpPr>
        <p:spPr>
          <a:xfrm>
            <a:off x="1171036" y="5550753"/>
            <a:ext cx="1661297" cy="276999"/>
          </a:xfrm>
          <a:prstGeom prst="rect">
            <a:avLst/>
          </a:prstGeom>
          <a:solidFill>
            <a:schemeClr val="bg1"/>
          </a:solidFill>
        </p:spPr>
        <p:txBody>
          <a:bodyPr wrap="square" rtlCol="0">
            <a:spAutoFit/>
          </a:bodyPr>
          <a:lstStyle/>
          <a:p>
            <a:r>
              <a:rPr lang="tr-TR" sz="1200" b="1" dirty="0" smtClean="0"/>
              <a:t>KİRİŞSİZ DÖŞEME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çerik Yer Tutucusu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156903"/>
            <a:ext cx="7467600" cy="3760218"/>
          </a:xfrm>
        </p:spPr>
      </p:pic>
      <p:sp>
        <p:nvSpPr>
          <p:cNvPr id="27651"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tr-TR" altLang="tr-TR" sz="1400" b="1">
                <a:solidFill>
                  <a:srgbClr val="006600"/>
                </a:solidFill>
                <a:latin typeface="Arial" charset="0"/>
              </a:rPr>
              <a:t>İMZ-304 Betonarme 2 Ders Notları / Prof Dr. Cengiz DÜNDAR–Arş. Gör. Sedat KARAAHMETLİ</a:t>
            </a:r>
            <a:endParaRPr lang="tr-TR" altLang="tr-TR" sz="1600" b="1">
              <a:solidFill>
                <a:srgbClr val="006600"/>
              </a:solidFill>
              <a:latin typeface="Arial" charset="0"/>
            </a:endParaRPr>
          </a:p>
        </p:txBody>
      </p:sp>
      <p:sp>
        <p:nvSpPr>
          <p:cNvPr id="27652" name="Metin kutusu 1"/>
          <p:cNvSpPr txBox="1">
            <a:spLocks noChangeArrowheads="1"/>
          </p:cNvSpPr>
          <p:nvPr/>
        </p:nvSpPr>
        <p:spPr bwMode="auto">
          <a:xfrm>
            <a:off x="1547813" y="1348606"/>
            <a:ext cx="6985000" cy="258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1800" b="1" dirty="0">
                <a:solidFill>
                  <a:srgbClr val="0070C0"/>
                </a:solidFill>
                <a:latin typeface="Arial" charset="0"/>
              </a:rPr>
              <a:t>PIPER’S ROW, OTOPARK BİNASI </a:t>
            </a:r>
          </a:p>
          <a:p>
            <a:pPr>
              <a:spcBef>
                <a:spcPct val="0"/>
              </a:spcBef>
              <a:buFontTx/>
              <a:buNone/>
            </a:pPr>
            <a:r>
              <a:rPr lang="tr-TR" altLang="tr-TR" sz="1800" b="1" dirty="0">
                <a:solidFill>
                  <a:srgbClr val="0070C0"/>
                </a:solidFill>
                <a:latin typeface="Arial" charset="0"/>
              </a:rPr>
              <a:t>WOLVERHAMPTON, UK, 1997, YAPIM TARİHİ : 1965</a:t>
            </a:r>
          </a:p>
          <a:p>
            <a:pPr>
              <a:spcBef>
                <a:spcPct val="0"/>
              </a:spcBef>
              <a:buFontTx/>
              <a:buNone/>
            </a:pPr>
            <a:endParaRPr lang="tr-TR" altLang="tr-TR" sz="1800" dirty="0">
              <a:latin typeface="Arial" charset="0"/>
            </a:endParaRPr>
          </a:p>
          <a:p>
            <a:pPr>
              <a:spcBef>
                <a:spcPct val="0"/>
              </a:spcBef>
              <a:buFontTx/>
              <a:buNone/>
            </a:pPr>
            <a:r>
              <a:rPr lang="tr-TR" altLang="tr-TR" sz="1800" dirty="0">
                <a:latin typeface="Arial" charset="0"/>
              </a:rPr>
              <a:t>Otopark kirişsiz döşemesinde bir kolonda meydana gelen zımbalama kesme kırılması </a:t>
            </a:r>
            <a:r>
              <a:rPr lang="tr-TR" altLang="tr-TR" sz="1800" dirty="0" smtClean="0">
                <a:latin typeface="Arial" charset="0"/>
              </a:rPr>
              <a:t>sekiz </a:t>
            </a:r>
            <a:r>
              <a:rPr lang="tr-TR" altLang="tr-TR" sz="1800" dirty="0">
                <a:latin typeface="Arial" charset="0"/>
              </a:rPr>
              <a:t>bitişik kolonda benzer şekilde ilerleyen çökmeye neden olmuştur.</a:t>
            </a:r>
          </a:p>
          <a:p>
            <a:pPr>
              <a:spcBef>
                <a:spcPct val="0"/>
              </a:spcBef>
              <a:buFontTx/>
              <a:buNone/>
            </a:pPr>
            <a:endParaRPr lang="tr-TR" altLang="tr-TR" sz="1800" dirty="0">
              <a:latin typeface="Arial" charset="0"/>
            </a:endParaRPr>
          </a:p>
          <a:p>
            <a:pPr>
              <a:spcBef>
                <a:spcPct val="0"/>
              </a:spcBef>
              <a:buFontTx/>
              <a:buNone/>
            </a:pPr>
            <a:r>
              <a:rPr lang="tr-TR" altLang="tr-TR" sz="1800" dirty="0">
                <a:latin typeface="Arial" charset="0"/>
              </a:rPr>
              <a:t>Sonuçta 400 otomobil park yeri kapasiteli otopark yapısının tümünün yıkılarak yeniden yapılması zorunlu olmuştur.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4 Dikdörtgen"/>
          <p:cNvSpPr>
            <a:spLocks noChangeArrowheads="1"/>
          </p:cNvSpPr>
          <p:nvPr/>
        </p:nvSpPr>
        <p:spPr bwMode="auto">
          <a:xfrm>
            <a:off x="971600" y="384919"/>
            <a:ext cx="8064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1400" b="1" dirty="0">
                <a:solidFill>
                  <a:srgbClr val="0070C0"/>
                </a:solidFill>
                <a:latin typeface="Arial" charset="0"/>
              </a:rPr>
              <a:t>PIPER’S ROW, OTOPARK BİNASI </a:t>
            </a:r>
            <a:r>
              <a:rPr lang="tr-TR" altLang="tr-TR" sz="1400" b="1" dirty="0" smtClean="0">
                <a:solidFill>
                  <a:srgbClr val="0070C0"/>
                </a:solidFill>
                <a:latin typeface="Arial" charset="0"/>
              </a:rPr>
              <a:t>WOLVERHAMPTON</a:t>
            </a:r>
            <a:r>
              <a:rPr lang="tr-TR" altLang="tr-TR" sz="1400" b="1" dirty="0">
                <a:solidFill>
                  <a:srgbClr val="0070C0"/>
                </a:solidFill>
                <a:latin typeface="Arial" charset="0"/>
              </a:rPr>
              <a:t>, UK, 1997, YAPIM TARİHİ : 1965</a:t>
            </a:r>
            <a:endParaRPr lang="tr-TR" altLang="tr-TR" sz="1400" b="1" dirty="0">
              <a:solidFill>
                <a:srgbClr val="0070C0"/>
              </a:solidFill>
              <a:latin typeface="Arial" charset="0"/>
            </a:endParaRPr>
          </a:p>
        </p:txBody>
      </p:sp>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774402"/>
            <a:ext cx="7489825"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8677"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tr-TR" altLang="tr-TR" sz="1400" b="1">
                <a:solidFill>
                  <a:srgbClr val="006600"/>
                </a:solidFill>
                <a:latin typeface="Arial" charset="0"/>
              </a:rPr>
              <a:t>İMZ-304 Betonarme 2 Ders Notları / Prof Dr. Cengiz DÜNDAR–Arş. Gör. Sedat KARAAHMETLİ</a:t>
            </a:r>
            <a:endParaRPr lang="tr-TR" altLang="tr-TR" sz="1600" b="1">
              <a:solidFill>
                <a:srgbClr val="006600"/>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74850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9700"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tr-TR" altLang="tr-TR" sz="1400" b="1">
                <a:solidFill>
                  <a:srgbClr val="006600"/>
                </a:solidFill>
                <a:latin typeface="Arial" charset="0"/>
              </a:rPr>
              <a:t>İMZ-304 Betonarme 2 Ders Notları / Prof Dr. Cengiz DÜNDAR–Arş. Gör. Sedat KARAAHMETLİ</a:t>
            </a:r>
            <a:endParaRPr lang="tr-TR" altLang="tr-TR" sz="1600" b="1">
              <a:solidFill>
                <a:srgbClr val="006600"/>
              </a:solidFill>
              <a:latin typeface="Arial" charset="0"/>
            </a:endParaRPr>
          </a:p>
        </p:txBody>
      </p:sp>
      <p:sp>
        <p:nvSpPr>
          <p:cNvPr id="2" name="Metin kutusu 1"/>
          <p:cNvSpPr txBox="1"/>
          <p:nvPr/>
        </p:nvSpPr>
        <p:spPr>
          <a:xfrm>
            <a:off x="5652120" y="2915652"/>
            <a:ext cx="1944216" cy="369332"/>
          </a:xfrm>
          <a:prstGeom prst="rect">
            <a:avLst/>
          </a:prstGeom>
          <a:solidFill>
            <a:schemeClr val="bg1"/>
          </a:solidFill>
        </p:spPr>
        <p:txBody>
          <a:bodyPr wrap="square" rtlCol="0">
            <a:spAutoFit/>
          </a:bodyPr>
          <a:lstStyle/>
          <a:p>
            <a:r>
              <a:rPr lang="tr-TR" dirty="0" smtClean="0"/>
              <a:t>Gerekl</a:t>
            </a:r>
            <a:r>
              <a:rPr lang="tr-TR" dirty="0"/>
              <a:t>i</a:t>
            </a:r>
            <a:r>
              <a:rPr lang="tr-TR" dirty="0" smtClean="0"/>
              <a:t> </a:t>
            </a:r>
            <a:r>
              <a:rPr lang="tr-TR" dirty="0" smtClean="0"/>
              <a:t>donatı</a:t>
            </a:r>
            <a:endParaRPr lang="tr-TR" dirty="0"/>
          </a:p>
        </p:txBody>
      </p:sp>
      <p:sp>
        <p:nvSpPr>
          <p:cNvPr id="3" name="Metin kutusu 2"/>
          <p:cNvSpPr txBox="1"/>
          <p:nvPr/>
        </p:nvSpPr>
        <p:spPr>
          <a:xfrm>
            <a:off x="1259632" y="1268760"/>
            <a:ext cx="5904656" cy="369332"/>
          </a:xfrm>
          <a:prstGeom prst="rect">
            <a:avLst/>
          </a:prstGeom>
          <a:noFill/>
        </p:spPr>
        <p:txBody>
          <a:bodyPr wrap="square" rtlCol="0">
            <a:spAutoFit/>
          </a:bodyPr>
          <a:lstStyle/>
          <a:p>
            <a:r>
              <a:rPr lang="tr-TR" dirty="0" smtClean="0"/>
              <a:t>Kirişsiz döşeme plağında zımbalama kesmesi kırılması</a:t>
            </a:r>
            <a:endParaRPr lang="tr-TR" dirty="0"/>
          </a:p>
        </p:txBody>
      </p:sp>
      <p:sp>
        <p:nvSpPr>
          <p:cNvPr id="4" name="Metin kutusu 3"/>
          <p:cNvSpPr txBox="1"/>
          <p:nvPr/>
        </p:nvSpPr>
        <p:spPr>
          <a:xfrm>
            <a:off x="4788024" y="4365104"/>
            <a:ext cx="3240360" cy="369332"/>
          </a:xfrm>
          <a:prstGeom prst="rect">
            <a:avLst/>
          </a:prstGeom>
          <a:noFill/>
        </p:spPr>
        <p:txBody>
          <a:bodyPr wrap="square" rtlCol="0">
            <a:spAutoFit/>
          </a:bodyPr>
          <a:lstStyle/>
          <a:p>
            <a:r>
              <a:rPr lang="tr-TR" dirty="0" smtClean="0"/>
              <a:t>Kolondan gelen reaksiyon</a:t>
            </a:r>
            <a:endParaRPr lang="tr-TR" dirty="0"/>
          </a:p>
        </p:txBody>
      </p:sp>
      <p:sp>
        <p:nvSpPr>
          <p:cNvPr id="8" name="Metin kutusu 7"/>
          <p:cNvSpPr txBox="1"/>
          <p:nvPr/>
        </p:nvSpPr>
        <p:spPr>
          <a:xfrm>
            <a:off x="251520" y="1700808"/>
            <a:ext cx="3240360" cy="369332"/>
          </a:xfrm>
          <a:prstGeom prst="rect">
            <a:avLst/>
          </a:prstGeom>
          <a:noFill/>
        </p:spPr>
        <p:txBody>
          <a:bodyPr wrap="square" rtlCol="0">
            <a:spAutoFit/>
          </a:bodyPr>
          <a:lstStyle/>
          <a:p>
            <a:r>
              <a:rPr lang="tr-TR" dirty="0" smtClean="0"/>
              <a:t>Döşemeden gelen yük</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389856"/>
            <a:ext cx="87487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sz="2000" dirty="0" smtClean="0">
                <a:cs typeface="Times New Roman" pitchFamily="18" charset="0"/>
              </a:rPr>
              <a:t>	Zımbalama dayanımını arttırmak için özel zımbalama donatısı kullanılabilir. Bu tür donatı asal çekme gerilmelerini karşılayacak şekilde düzenlenmelidir. </a:t>
            </a:r>
            <a:endParaRPr lang="tr-TR" altLang="en-US" sz="2000" dirty="0">
              <a:cs typeface="Times New Roman" pitchFamily="18" charset="0"/>
              <a:sym typeface="Symbol" pitchFamily="18" charset="2"/>
            </a:endParaRPr>
          </a:p>
        </p:txBody>
      </p:sp>
      <p:pic>
        <p:nvPicPr>
          <p:cNvPr id="30723" name="4 Resi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0724"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
        <p:nvSpPr>
          <p:cNvPr id="2" name="Metin kutusu 1"/>
          <p:cNvSpPr txBox="1"/>
          <p:nvPr/>
        </p:nvSpPr>
        <p:spPr>
          <a:xfrm>
            <a:off x="3419872" y="1556792"/>
            <a:ext cx="5112568" cy="4708981"/>
          </a:xfrm>
          <a:prstGeom prst="rect">
            <a:avLst/>
          </a:prstGeom>
          <a:noFill/>
        </p:spPr>
        <p:txBody>
          <a:bodyPr wrap="square" rtlCol="0">
            <a:spAutoFit/>
          </a:bodyPr>
          <a:lstStyle/>
          <a:p>
            <a:pPr algn="just">
              <a:lnSpc>
                <a:spcPct val="150000"/>
              </a:lnSpc>
            </a:pPr>
            <a:r>
              <a:rPr lang="tr-TR" sz="2000" dirty="0">
                <a:cs typeface="Times New Roman" pitchFamily="18" charset="0"/>
              </a:rPr>
              <a:t>Şekilde gösterilen tür, kirişteki </a:t>
            </a:r>
            <a:r>
              <a:rPr lang="tr-TR" sz="2000" dirty="0" err="1">
                <a:cs typeface="Times New Roman" pitchFamily="18" charset="0"/>
              </a:rPr>
              <a:t>pilyelere</a:t>
            </a:r>
            <a:r>
              <a:rPr lang="tr-TR" sz="2000" dirty="0">
                <a:cs typeface="Times New Roman" pitchFamily="18" charset="0"/>
              </a:rPr>
              <a:t> çok benzemektedir. Aradaki tek fark döşemelerde pilyeler iki dik yönde düzenlenmelidir. Yapılan deneyler pilye donatısının yeterince etkili olmadığını göstermiştir. Nedeni döşemeler kirişler kadar derin olmadığından zımbalama donatısının yeterince kenetlenememesi ve zımbalama donatısı nedeni ile çatlak eğiminin azalmasıdır.</a:t>
            </a:r>
            <a:endParaRPr lang="tr-TR" sz="2000" dirty="0">
              <a:cs typeface="Times New Roman" pitchFamily="18" charset="0"/>
            </a:endParaRPr>
          </a:p>
        </p:txBody>
      </p:sp>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40049"/>
            <a:ext cx="3096344" cy="364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796331"/>
            <a:ext cx="7560840" cy="3323987"/>
          </a:xfrm>
          <a:prstGeom prst="rect">
            <a:avLst/>
          </a:prstGeom>
        </p:spPr>
        <p:txBody>
          <a:bodyPr wrap="square">
            <a:spAutoFit/>
          </a:bodyPr>
          <a:lstStyle/>
          <a:p>
            <a:pPr algn="just" eaLnBrk="1" hangingPunct="1">
              <a:lnSpc>
                <a:spcPct val="150000"/>
              </a:lnSpc>
            </a:pPr>
            <a:r>
              <a:rPr lang="tr-TR" altLang="en-US" sz="2000" dirty="0">
                <a:cs typeface="Times New Roman" pitchFamily="18" charset="0"/>
              </a:rPr>
              <a:t>Bu ve buna benzer nedenlerle</a:t>
            </a:r>
            <a:r>
              <a:rPr lang="tr-TR" altLang="en-US" sz="2000" dirty="0">
                <a:cs typeface="Times New Roman" pitchFamily="18" charset="0"/>
              </a:rPr>
              <a:t> </a:t>
            </a:r>
            <a:r>
              <a:rPr lang="tr-TR" altLang="en-US" sz="2000" dirty="0" smtClean="0">
                <a:cs typeface="Times New Roman" pitchFamily="18" charset="0"/>
              </a:rPr>
              <a:t>TS500-2000 </a:t>
            </a:r>
            <a:r>
              <a:rPr lang="tr-TR" altLang="en-US" sz="2000" dirty="0">
                <a:cs typeface="Times New Roman" pitchFamily="18" charset="0"/>
              </a:rPr>
              <a:t>de </a:t>
            </a:r>
            <a:r>
              <a:rPr lang="tr-TR" altLang="en-US" sz="2000" dirty="0">
                <a:cs typeface="Times New Roman" pitchFamily="18" charset="0"/>
              </a:rPr>
              <a:t>kalınlığı 25 cm’ den az olan döşemelerde zımbalama donatısı kullanılmasına izin vermemektedir. </a:t>
            </a:r>
            <a:r>
              <a:rPr lang="tr-TR" altLang="en-US" sz="2000" dirty="0">
                <a:cs typeface="Times New Roman" pitchFamily="18" charset="0"/>
              </a:rPr>
              <a:t>Döşeme kalınlığı </a:t>
            </a:r>
            <a:r>
              <a:rPr lang="tr-TR" altLang="en-US" sz="2000" b="1" i="1" dirty="0">
                <a:cs typeface="Times New Roman" pitchFamily="18" charset="0"/>
              </a:rPr>
              <a:t>h</a:t>
            </a:r>
            <a:r>
              <a:rPr lang="tr-TR" altLang="en-US" sz="2000" b="1" i="1" baseline="-25000" dirty="0">
                <a:cs typeface="Times New Roman" pitchFamily="18" charset="0"/>
              </a:rPr>
              <a:t>f</a:t>
            </a:r>
            <a:r>
              <a:rPr lang="tr-TR" altLang="en-US" sz="2000" b="1" i="1" dirty="0">
                <a:cs typeface="Times New Roman" pitchFamily="18" charset="0"/>
              </a:rPr>
              <a:t> </a:t>
            </a:r>
            <a:r>
              <a:rPr lang="tr-TR" altLang="en-US" sz="2000" b="1" i="1" dirty="0">
                <a:cs typeface="Times New Roman" pitchFamily="18" charset="0"/>
                <a:sym typeface="Symbol" pitchFamily="18" charset="2"/>
              </a:rPr>
              <a:t> </a:t>
            </a:r>
            <a:r>
              <a:rPr lang="tr-TR" altLang="en-US" sz="2000" b="1" i="1" dirty="0">
                <a:cs typeface="Times New Roman" pitchFamily="18" charset="0"/>
              </a:rPr>
              <a:t>25 cm </a:t>
            </a:r>
            <a:r>
              <a:rPr lang="tr-TR" altLang="en-US" sz="2000" dirty="0">
                <a:cs typeface="Times New Roman" pitchFamily="18" charset="0"/>
              </a:rPr>
              <a:t>olan döşemelerde ise gerekli zımbalama donatısı alanı hesaplanırken donatı hesap gerilmesinin </a:t>
            </a:r>
            <a:r>
              <a:rPr lang="tr-TR" altLang="en-US" sz="2000" b="1" i="1" dirty="0">
                <a:cs typeface="Times New Roman" pitchFamily="18" charset="0"/>
              </a:rPr>
              <a:t>f</a:t>
            </a:r>
            <a:r>
              <a:rPr lang="tr-TR" altLang="en-US" sz="2000" b="1" i="1" baseline="-25000" dirty="0">
                <a:cs typeface="Times New Roman" pitchFamily="18" charset="0"/>
                <a:sym typeface="Symbol" pitchFamily="18" charset="2"/>
              </a:rPr>
              <a:t>yd</a:t>
            </a:r>
            <a:r>
              <a:rPr lang="tr-TR" altLang="en-US" sz="2000" dirty="0">
                <a:cs typeface="Times New Roman" pitchFamily="18" charset="0"/>
                <a:sym typeface="Symbol" pitchFamily="18" charset="2"/>
              </a:rPr>
              <a:t> yerine </a:t>
            </a:r>
            <a:r>
              <a:rPr lang="tr-TR" altLang="en-US" sz="2000" b="1" i="1" dirty="0">
                <a:cs typeface="Times New Roman" pitchFamily="18" charset="0"/>
                <a:sym typeface="Symbol" pitchFamily="18" charset="2"/>
              </a:rPr>
              <a:t>0.5f</a:t>
            </a:r>
            <a:r>
              <a:rPr lang="tr-TR" altLang="en-US" sz="2000" b="1" i="1" baseline="-25000" dirty="0">
                <a:cs typeface="Times New Roman" pitchFamily="18" charset="0"/>
                <a:sym typeface="Symbol" pitchFamily="18" charset="2"/>
              </a:rPr>
              <a:t>yd</a:t>
            </a:r>
            <a:r>
              <a:rPr lang="tr-TR" altLang="en-US" sz="2000" dirty="0">
                <a:cs typeface="Times New Roman" pitchFamily="18" charset="0"/>
                <a:sym typeface="Symbol" pitchFamily="18" charset="2"/>
              </a:rPr>
              <a:t> alınması önerilmektedir. Bu durum ise zımbalama donatısının güvenliğin sağlanmasında %50 etkili olduğunun kabul edildiği anlamına gelir.</a:t>
            </a:r>
          </a:p>
        </p:txBody>
      </p:sp>
    </p:spTree>
    <p:extLst>
      <p:ext uri="{BB962C8B-B14F-4D97-AF65-F5344CB8AC3E}">
        <p14:creationId xmlns:p14="http://schemas.microsoft.com/office/powerpoint/2010/main" val="230133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195388"/>
            <a:ext cx="882015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sz="2000" b="1" dirty="0">
                <a:cs typeface="Times New Roman" pitchFamily="18" charset="0"/>
              </a:rPr>
              <a:t>		</a:t>
            </a:r>
            <a:r>
              <a:rPr lang="tr-TR" altLang="en-US" sz="2000" b="1" dirty="0">
                <a:solidFill>
                  <a:srgbClr val="002060"/>
                </a:solidFill>
                <a:cs typeface="Times New Roman" pitchFamily="18" charset="0"/>
              </a:rPr>
              <a:t>Betonarme Plakların Zımbalama Dayanımı:</a:t>
            </a:r>
          </a:p>
          <a:p>
            <a:pPr algn="just" eaLnBrk="1" hangingPunct="1"/>
            <a:endParaRPr lang="tr-TR" altLang="en-US" sz="2000" dirty="0">
              <a:solidFill>
                <a:srgbClr val="002060"/>
              </a:solidFill>
              <a:cs typeface="Times New Roman" pitchFamily="18" charset="0"/>
            </a:endParaRPr>
          </a:p>
          <a:p>
            <a:pPr algn="just">
              <a:lnSpc>
                <a:spcPct val="150000"/>
              </a:lnSpc>
            </a:pPr>
            <a:r>
              <a:rPr lang="tr-TR" altLang="en-US" sz="2000" dirty="0">
                <a:cs typeface="Times New Roman" pitchFamily="18" charset="0"/>
              </a:rPr>
              <a:t>	Zımbalama donatısı bulunmayan betonarme plaklardaki zımbalama gerilmesi plağa uygulanan kesme kuvvetini zımbalama alanına bölünerek bulunur. Zımbalama dayanımı ise beton çekme dayanımı zımbalama alanı ile çarpılarak hesaplanır. </a:t>
            </a:r>
            <a:r>
              <a:rPr lang="tr-TR" altLang="en-US" sz="2000" b="1" dirty="0">
                <a:cs typeface="Times New Roman" pitchFamily="18" charset="0"/>
              </a:rPr>
              <a:t>TS500</a:t>
            </a:r>
            <a:r>
              <a:rPr lang="tr-TR" altLang="en-US" sz="2000" dirty="0">
                <a:cs typeface="Times New Roman" pitchFamily="18" charset="0"/>
              </a:rPr>
              <a:t> de zımbalama bölgesi özellikleri ve tasarım zımbalama kuvvetinin hesabı kirişsiz döşeme tekil temel için tanımlanmaktadır.</a:t>
            </a:r>
            <a:endParaRPr lang="tr-TR" altLang="en-US" sz="2000" dirty="0"/>
          </a:p>
        </p:txBody>
      </p:sp>
      <p:sp>
        <p:nvSpPr>
          <p:cNvPr id="32771"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7245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3796"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79388" y="1154113"/>
            <a:ext cx="84963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altLang="en-US" sz="2000" dirty="0"/>
              <a:t>			</a:t>
            </a:r>
            <a:r>
              <a:rPr lang="tr-TR" altLang="en-US" sz="2400" b="1" dirty="0">
                <a:solidFill>
                  <a:srgbClr val="002060"/>
                </a:solidFill>
              </a:rPr>
              <a:t>ZIMBALAMA ETKİSİ</a:t>
            </a:r>
            <a:endParaRPr lang="tr-TR" altLang="en-US" sz="2000" b="1" dirty="0">
              <a:solidFill>
                <a:srgbClr val="002060"/>
              </a:solidFill>
            </a:endParaRPr>
          </a:p>
          <a:p>
            <a:pPr algn="just" eaLnBrk="1" hangingPunct="1"/>
            <a:endParaRPr lang="tr-TR" altLang="en-US" sz="2000" dirty="0"/>
          </a:p>
          <a:p>
            <a:pPr algn="just">
              <a:lnSpc>
                <a:spcPct val="150000"/>
              </a:lnSpc>
            </a:pPr>
            <a:r>
              <a:rPr lang="tr-TR" altLang="en-US" sz="2000" dirty="0">
                <a:cs typeface="Times New Roman" pitchFamily="18" charset="0"/>
              </a:rPr>
              <a:t>	Döşemelerin doğrudan kolonlar tarafından taşındığı kirişsiz döşeme sistemlerinde, kolon yöresinde oluşan asal çekme gerilmeleri oldukça yüksek çıkabilir ve betonun çekme dayanımını aşabilir. Bu sorun betonarme kirişlerdeki eğik çekme sorununa çok benzer. Ancak kirişsiz döşemelerde kolonlar yöresindeki asal gerilmeler nedeni ile oluşan bu eğik çekme sorunu kirişlerdekine oranla daha karmaşıktır. Çünkü plaklardaki gerilme durumu üç boyutludur. Tekil betonarme sömellerde de kolonun </a:t>
            </a:r>
            <a:r>
              <a:rPr lang="tr-TR" altLang="en-US" sz="2000" dirty="0" err="1">
                <a:cs typeface="Times New Roman" pitchFamily="18" charset="0"/>
              </a:rPr>
              <a:t>sömel</a:t>
            </a:r>
            <a:r>
              <a:rPr lang="tr-TR" altLang="en-US" sz="2000" dirty="0">
                <a:cs typeface="Times New Roman" pitchFamily="18" charset="0"/>
              </a:rPr>
              <a:t> plağına uyguladığı yük nedeniyle aynı sorun oluşmaktadır.</a:t>
            </a:r>
            <a:endParaRPr lang="tr-TR" altLang="en-US" sz="2000" dirty="0"/>
          </a:p>
          <a:p>
            <a:pPr algn="just">
              <a:lnSpc>
                <a:spcPct val="150000"/>
              </a:lnSpc>
            </a:pPr>
            <a:r>
              <a:rPr lang="tr-TR" altLang="en-US" sz="2000" dirty="0">
                <a:cs typeface="Times New Roman" pitchFamily="18" charset="0"/>
              </a:rPr>
              <a:t>	</a:t>
            </a:r>
            <a:endParaRPr lang="tr-TR" altLang="en-US" sz="2000" dirty="0">
              <a:cs typeface="Times New Roman" pitchFamily="18" charset="0"/>
              <a:sym typeface="Symbol" pitchFamily="18" charset="2"/>
            </a:endParaRPr>
          </a:p>
        </p:txBody>
      </p:sp>
      <p:pic>
        <p:nvPicPr>
          <p:cNvPr id="19459" name="4 Resi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9460"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95388"/>
            <a:ext cx="51847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717925"/>
            <a:ext cx="85693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4 Resim"/>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4821"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549275"/>
            <a:ext cx="6624638"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4 Resim"/>
          <p:cNvPicPr>
            <a:picLocks noGrp="1" noChangeAspect="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960437" cy="901700"/>
          </a:xfrm>
          <a:noFill/>
          <a:ln>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5844"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609600"/>
            <a:ext cx="62309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4 Resim"/>
          <p:cNvPicPr>
            <a:picLocks noGrp="1" noChangeAspect="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107950" y="44450"/>
            <a:ext cx="960438" cy="901700"/>
          </a:xfrm>
          <a:noFill/>
          <a:ln>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6868"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0" y="260350"/>
            <a:ext cx="88201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sz="2000" dirty="0">
                <a:cs typeface="Times New Roman" pitchFamily="18" charset="0"/>
              </a:rPr>
              <a:t>	Plağa kolon çevresinde uygulanan toplam kuvvet </a:t>
            </a:r>
            <a:r>
              <a:rPr lang="tr-TR" altLang="en-US" sz="2000" b="1" i="1" dirty="0">
                <a:cs typeface="Times New Roman" pitchFamily="18" charset="0"/>
              </a:rPr>
              <a:t>V</a:t>
            </a:r>
            <a:r>
              <a:rPr lang="tr-TR" altLang="en-US" sz="2000" b="1" i="1" baseline="-30000" dirty="0">
                <a:cs typeface="Times New Roman" pitchFamily="18" charset="0"/>
              </a:rPr>
              <a:t>d</a:t>
            </a:r>
            <a:r>
              <a:rPr lang="tr-TR" altLang="en-US" sz="2000" dirty="0">
                <a:cs typeface="Times New Roman" pitchFamily="18" charset="0"/>
              </a:rPr>
              <a:t> olarak gösterilirse, zımbalama güvenliği aşağıdaki koşulun sağlanması olarak tanımlanabilir.</a:t>
            </a:r>
          </a:p>
          <a:p>
            <a:pPr algn="just">
              <a:lnSpc>
                <a:spcPct val="150000"/>
              </a:lnSpc>
            </a:pPr>
            <a:r>
              <a:rPr lang="tr-TR" altLang="en-US" sz="2000" dirty="0">
                <a:cs typeface="Times New Roman" pitchFamily="18" charset="0"/>
              </a:rPr>
              <a:t>	</a:t>
            </a:r>
            <a:r>
              <a:rPr lang="tr-TR" altLang="en-US" sz="2000" b="1" i="1" dirty="0" smtClean="0">
                <a:cs typeface="Times New Roman" pitchFamily="18" charset="0"/>
              </a:rPr>
              <a:t>V</a:t>
            </a:r>
            <a:r>
              <a:rPr lang="tr-TR" altLang="en-US" sz="2000" b="1" i="1" baseline="-30000" dirty="0" smtClean="0">
                <a:cs typeface="Times New Roman" pitchFamily="18" charset="0"/>
              </a:rPr>
              <a:t>pr  </a:t>
            </a:r>
            <a:r>
              <a:rPr lang="tr-TR" altLang="en-US" sz="2000" b="1" i="1" dirty="0" smtClean="0">
                <a:cs typeface="Times New Roman" pitchFamily="18" charset="0"/>
                <a:sym typeface="Symbol" pitchFamily="18" charset="2"/>
              </a:rPr>
              <a:t>  </a:t>
            </a:r>
            <a:r>
              <a:rPr lang="tr-TR" altLang="en-US" sz="2000" b="1" i="1" dirty="0" smtClean="0">
                <a:cs typeface="Times New Roman" pitchFamily="18" charset="0"/>
              </a:rPr>
              <a:t>V</a:t>
            </a:r>
            <a:r>
              <a:rPr lang="tr-TR" altLang="en-US" sz="2000" b="1" i="1" baseline="-30000" dirty="0" smtClean="0">
                <a:cs typeface="Times New Roman" pitchFamily="18" charset="0"/>
                <a:sym typeface="Symbol" pitchFamily="18" charset="2"/>
              </a:rPr>
              <a:t>d</a:t>
            </a:r>
            <a:endParaRPr lang="tr-TR" altLang="en-US" sz="2000" b="1" i="1" dirty="0">
              <a:sym typeface="Symbol" pitchFamily="18" charset="2"/>
            </a:endParaRPr>
          </a:p>
          <a:p>
            <a:pPr algn="just">
              <a:lnSpc>
                <a:spcPct val="150000"/>
              </a:lnSpc>
            </a:pPr>
            <a:r>
              <a:rPr lang="tr-TR" altLang="en-US" sz="2000" dirty="0">
                <a:cs typeface="Times New Roman" pitchFamily="18" charset="0"/>
                <a:sym typeface="Symbol" pitchFamily="18" charset="2"/>
              </a:rPr>
              <a:t>	Plağa uygulanan kuvvet </a:t>
            </a:r>
            <a:r>
              <a:rPr lang="tr-TR" altLang="en-US" sz="2000" b="1" i="1" dirty="0">
                <a:cs typeface="Times New Roman" pitchFamily="18" charset="0"/>
                <a:sym typeface="Symbol" pitchFamily="18" charset="2"/>
              </a:rPr>
              <a:t>V</a:t>
            </a:r>
            <a:r>
              <a:rPr lang="tr-TR" altLang="en-US" sz="2000" b="1" i="1" baseline="-30000" dirty="0">
                <a:cs typeface="Times New Roman" pitchFamily="18" charset="0"/>
                <a:sym typeface="Symbol" pitchFamily="18" charset="2"/>
              </a:rPr>
              <a:t>d</a:t>
            </a:r>
            <a:r>
              <a:rPr lang="tr-TR" altLang="en-US" sz="2000" b="1" dirty="0">
                <a:cs typeface="Times New Roman" pitchFamily="18" charset="0"/>
                <a:sym typeface="Symbol" pitchFamily="18" charset="2"/>
              </a:rPr>
              <a:t>,</a:t>
            </a:r>
            <a:r>
              <a:rPr lang="tr-TR" altLang="en-US" sz="2000" dirty="0">
                <a:cs typeface="Times New Roman" pitchFamily="18" charset="0"/>
                <a:sym typeface="Symbol" pitchFamily="18" charset="2"/>
              </a:rPr>
              <a:t> hesaplanırken, kolonlardan döşemeye aktarılan momentin bir bölümünün oluşturacağı kesme kuvvetleri de dikkate alınmalıdır. 	Momentin olmadığı veya ihmal edilebilir düzeyde olduğu durumlarda </a:t>
            </a:r>
            <a:r>
              <a:rPr lang="tr-TR" altLang="en-US" sz="2000" b="1" i="1" dirty="0">
                <a:cs typeface="Times New Roman" pitchFamily="18" charset="0"/>
                <a:sym typeface="Symbol" pitchFamily="18" charset="2"/>
              </a:rPr>
              <a:t>V</a:t>
            </a:r>
            <a:r>
              <a:rPr lang="tr-TR" altLang="en-US" sz="2000" b="1" i="1" baseline="-30000" dirty="0">
                <a:cs typeface="Times New Roman" pitchFamily="18" charset="0"/>
                <a:sym typeface="Symbol" pitchFamily="18" charset="2"/>
              </a:rPr>
              <a:t>d</a:t>
            </a:r>
            <a:r>
              <a:rPr lang="tr-TR" altLang="en-US" sz="2000" dirty="0">
                <a:cs typeface="Times New Roman" pitchFamily="18" charset="0"/>
                <a:sym typeface="Symbol" pitchFamily="18" charset="2"/>
              </a:rPr>
              <a:t> hesaplanırken, zımbalama çevresi içinde kalan yayılı yük, hesap kesme kuvvetinden çıkarılmalıdır. </a:t>
            </a:r>
            <a:endParaRPr lang="tr-TR" altLang="en-US" sz="2000" dirty="0">
              <a:sym typeface="Symbol" pitchFamily="18" charset="2"/>
            </a:endParaRPr>
          </a:p>
          <a:p>
            <a:pPr>
              <a:lnSpc>
                <a:spcPct val="150000"/>
              </a:lnSpc>
            </a:pPr>
            <a:r>
              <a:rPr lang="tr-TR" altLang="en-US" sz="2000" dirty="0">
                <a:cs typeface="Times New Roman" pitchFamily="18" charset="0"/>
                <a:sym typeface="Symbol" pitchFamily="18" charset="2"/>
              </a:rPr>
              <a:t>	</a:t>
            </a:r>
            <a:r>
              <a:rPr lang="tr-TR" altLang="en-US" sz="2000" b="1" i="1" dirty="0" smtClean="0">
                <a:cs typeface="Times New Roman" pitchFamily="18" charset="0"/>
                <a:sym typeface="Symbol" pitchFamily="18" charset="2"/>
              </a:rPr>
              <a:t>V</a:t>
            </a:r>
            <a:r>
              <a:rPr lang="tr-TR" altLang="en-US" sz="2000" b="1" i="1" baseline="-30000" dirty="0" smtClean="0">
                <a:cs typeface="Times New Roman" pitchFamily="18" charset="0"/>
                <a:sym typeface="Symbol" pitchFamily="18" charset="2"/>
              </a:rPr>
              <a:t>d </a:t>
            </a:r>
            <a:r>
              <a:rPr lang="tr-TR" altLang="en-US" sz="2000" b="1" i="1" dirty="0" smtClean="0">
                <a:cs typeface="Times New Roman" pitchFamily="18" charset="0"/>
                <a:sym typeface="Symbol" pitchFamily="18" charset="2"/>
              </a:rPr>
              <a:t>= F</a:t>
            </a:r>
            <a:r>
              <a:rPr lang="tr-TR" altLang="en-US" sz="2000" b="1" i="1" baseline="-30000" dirty="0" smtClean="0">
                <a:cs typeface="Times New Roman" pitchFamily="18" charset="0"/>
                <a:sym typeface="Symbol" pitchFamily="18" charset="2"/>
              </a:rPr>
              <a:t>d </a:t>
            </a:r>
            <a:r>
              <a:rPr lang="tr-TR" altLang="en-US" sz="2000" b="1" i="1" dirty="0" smtClean="0">
                <a:cs typeface="Times New Roman" pitchFamily="18" charset="0"/>
                <a:sym typeface="Symbol" pitchFamily="18" charset="2"/>
              </a:rPr>
              <a:t>- F</a:t>
            </a:r>
            <a:r>
              <a:rPr lang="tr-TR" altLang="en-US" sz="2000" b="1" i="1" baseline="-30000" dirty="0" smtClean="0">
                <a:cs typeface="Times New Roman" pitchFamily="18" charset="0"/>
                <a:sym typeface="Symbol" pitchFamily="18" charset="2"/>
              </a:rPr>
              <a:t>a</a:t>
            </a:r>
            <a:endParaRPr lang="tr-TR" altLang="en-US" sz="2000" b="1" i="1" dirty="0">
              <a:sym typeface="Symbol" pitchFamily="18" charset="2"/>
            </a:endParaRPr>
          </a:p>
          <a:p>
            <a:pPr algn="just">
              <a:lnSpc>
                <a:spcPct val="150000"/>
              </a:lnSpc>
            </a:pPr>
            <a:r>
              <a:rPr lang="tr-TR" altLang="en-US" sz="2000" dirty="0">
                <a:cs typeface="Times New Roman" pitchFamily="18" charset="0"/>
                <a:sym typeface="Symbol" pitchFamily="18" charset="2"/>
              </a:rPr>
              <a:t>	</a:t>
            </a:r>
            <a:r>
              <a:rPr lang="tr-TR" altLang="en-US" sz="2000" b="1" i="1" dirty="0" smtClean="0">
                <a:cs typeface="Times New Roman" pitchFamily="18" charset="0"/>
                <a:sym typeface="Symbol" pitchFamily="18" charset="2"/>
              </a:rPr>
              <a:t>F</a:t>
            </a:r>
            <a:r>
              <a:rPr lang="tr-TR" altLang="en-US" sz="2000" b="1" i="1" baseline="-30000" dirty="0" smtClean="0">
                <a:cs typeface="Times New Roman" pitchFamily="18" charset="0"/>
                <a:sym typeface="Symbol" pitchFamily="18" charset="2"/>
              </a:rPr>
              <a:t>d </a:t>
            </a:r>
            <a:r>
              <a:rPr lang="tr-TR" altLang="en-US" sz="2000" dirty="0" smtClean="0">
                <a:cs typeface="Times New Roman" pitchFamily="18" charset="0"/>
                <a:sym typeface="Symbol" pitchFamily="18" charset="2"/>
              </a:rPr>
              <a:t>: </a:t>
            </a:r>
            <a:r>
              <a:rPr lang="tr-TR" altLang="en-US" sz="2000" dirty="0">
                <a:cs typeface="Times New Roman" pitchFamily="18" charset="0"/>
                <a:sym typeface="Symbol" pitchFamily="18" charset="2"/>
              </a:rPr>
              <a:t>Sömelde kolon eksenel yükü, döşemelerde ise alt ve üst kolonların eksenel yüklerinin farkıdır.</a:t>
            </a:r>
          </a:p>
        </p:txBody>
      </p:sp>
      <p:pic>
        <p:nvPicPr>
          <p:cNvPr id="37891" name="4 Resi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7892"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
        <p:nvSpPr>
          <p:cNvPr id="37893" name="Metin kutusu 5"/>
          <p:cNvSpPr txBox="1">
            <a:spLocks noChangeArrowheads="1"/>
          </p:cNvSpPr>
          <p:nvPr/>
        </p:nvSpPr>
        <p:spPr bwMode="auto">
          <a:xfrm>
            <a:off x="6156325" y="1844675"/>
            <a:ext cx="251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b="1"/>
              <a:t>TS 500 Denk. (8.20)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587500"/>
            <a:ext cx="89646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sz="2000" dirty="0">
                <a:cs typeface="Times New Roman" pitchFamily="18" charset="0"/>
              </a:rPr>
              <a:t>	                               </a:t>
            </a:r>
            <a:r>
              <a:rPr lang="tr-TR" altLang="en-US" sz="2000" b="1" i="1" dirty="0" smtClean="0">
                <a:cs typeface="Times New Roman" pitchFamily="18" charset="0"/>
              </a:rPr>
              <a:t>F</a:t>
            </a:r>
            <a:r>
              <a:rPr lang="tr-TR" altLang="en-US" sz="2000" b="1" i="1" baseline="-30000" dirty="0" smtClean="0">
                <a:cs typeface="Times New Roman" pitchFamily="18" charset="0"/>
              </a:rPr>
              <a:t>d </a:t>
            </a:r>
            <a:r>
              <a:rPr lang="tr-TR" altLang="en-US" sz="2000" b="1" i="1" dirty="0" smtClean="0">
                <a:cs typeface="Times New Roman" pitchFamily="18" charset="0"/>
              </a:rPr>
              <a:t>= F</a:t>
            </a:r>
            <a:r>
              <a:rPr lang="tr-TR" altLang="en-US" sz="2000" b="1" i="1" baseline="-30000" dirty="0" smtClean="0">
                <a:cs typeface="Times New Roman" pitchFamily="18" charset="0"/>
              </a:rPr>
              <a:t>2 </a:t>
            </a:r>
            <a:r>
              <a:rPr lang="tr-TR" altLang="en-US" sz="2000" b="1" i="1" dirty="0" smtClean="0">
                <a:cs typeface="Times New Roman" pitchFamily="18" charset="0"/>
              </a:rPr>
              <a:t>- F</a:t>
            </a:r>
            <a:r>
              <a:rPr lang="tr-TR" altLang="en-US" sz="2000" b="1" i="1" baseline="-30000" dirty="0" smtClean="0">
                <a:cs typeface="Times New Roman" pitchFamily="18" charset="0"/>
              </a:rPr>
              <a:t>1</a:t>
            </a:r>
            <a:endParaRPr lang="tr-TR" altLang="en-US" sz="2000" b="1" i="1" dirty="0">
              <a:cs typeface="Times New Roman" pitchFamily="18" charset="0"/>
            </a:endParaRPr>
          </a:p>
          <a:p>
            <a:pPr algn="just">
              <a:lnSpc>
                <a:spcPct val="150000"/>
              </a:lnSpc>
            </a:pPr>
            <a:r>
              <a:rPr lang="tr-TR" altLang="en-US" sz="2000" dirty="0">
                <a:cs typeface="Times New Roman" pitchFamily="18" charset="0"/>
              </a:rPr>
              <a:t>	Zımbalama alanı içine düşen yükü simgeleyen </a:t>
            </a:r>
            <a:r>
              <a:rPr lang="tr-TR" altLang="en-US" sz="2000" b="1" i="1" dirty="0">
                <a:cs typeface="Times New Roman" pitchFamily="18" charset="0"/>
              </a:rPr>
              <a:t>F</a:t>
            </a:r>
            <a:r>
              <a:rPr lang="tr-TR" altLang="en-US" sz="2000" b="1" i="1" baseline="-30000" dirty="0">
                <a:cs typeface="Times New Roman" pitchFamily="18" charset="0"/>
              </a:rPr>
              <a:t>a</a:t>
            </a:r>
            <a:r>
              <a:rPr lang="tr-TR" altLang="en-US" sz="2000" dirty="0">
                <a:cs typeface="Times New Roman" pitchFamily="18" charset="0"/>
              </a:rPr>
              <a:t> nın nasıl bulunacağı bir önceki şekilde açıklanmıştır.</a:t>
            </a:r>
            <a:endParaRPr lang="tr-TR" altLang="en-US" sz="2000" dirty="0"/>
          </a:p>
          <a:p>
            <a:pPr algn="just">
              <a:lnSpc>
                <a:spcPct val="150000"/>
              </a:lnSpc>
            </a:pPr>
            <a:r>
              <a:rPr lang="tr-TR" altLang="en-US" sz="2000" dirty="0">
                <a:cs typeface="Times New Roman" pitchFamily="18" charset="0"/>
              </a:rPr>
              <a:t>	Daha önce, </a:t>
            </a:r>
            <a:r>
              <a:rPr lang="tr-TR" altLang="en-US" sz="2000" b="1" i="1" dirty="0">
                <a:cs typeface="Times New Roman" pitchFamily="18" charset="0"/>
              </a:rPr>
              <a:t>V</a:t>
            </a:r>
            <a:r>
              <a:rPr lang="tr-TR" altLang="en-US" sz="2000" b="1" i="1" baseline="-30000" dirty="0">
                <a:cs typeface="Times New Roman" pitchFamily="18" charset="0"/>
              </a:rPr>
              <a:t>d</a:t>
            </a:r>
            <a:r>
              <a:rPr lang="tr-TR" altLang="en-US" sz="2000" dirty="0">
                <a:cs typeface="Times New Roman" pitchFamily="18" charset="0"/>
              </a:rPr>
              <a:t> hesap kesme kuvvetinin momentler nedeni ile oluşan kesme kuvvetini de içermesi gerektiği söylenmişti. </a:t>
            </a:r>
            <a:r>
              <a:rPr lang="tr-TR" altLang="en-US" sz="2000" b="1" i="1" dirty="0">
                <a:cs typeface="Times New Roman" pitchFamily="18" charset="0"/>
              </a:rPr>
              <a:t>V</a:t>
            </a:r>
            <a:r>
              <a:rPr lang="tr-TR" altLang="en-US" sz="2000" b="1" i="1" baseline="-30000" dirty="0">
                <a:cs typeface="Times New Roman" pitchFamily="18" charset="0"/>
              </a:rPr>
              <a:t>d</a:t>
            </a:r>
            <a:r>
              <a:rPr lang="tr-TR" altLang="en-US" sz="2000" i="1" dirty="0">
                <a:cs typeface="Times New Roman" pitchFamily="18" charset="0"/>
              </a:rPr>
              <a:t> </a:t>
            </a:r>
            <a:r>
              <a:rPr lang="tr-TR" altLang="en-US" sz="2000" dirty="0">
                <a:cs typeface="Times New Roman" pitchFamily="18" charset="0"/>
              </a:rPr>
              <a:t>nin moment etkisi içermesi yerine </a:t>
            </a:r>
            <a:r>
              <a:rPr lang="tr-TR" altLang="en-US" sz="2000" b="1" i="1" dirty="0">
                <a:cs typeface="Times New Roman" pitchFamily="18" charset="0"/>
              </a:rPr>
              <a:t>V</a:t>
            </a:r>
            <a:r>
              <a:rPr lang="tr-TR" altLang="en-US" sz="2000" b="1" i="1" baseline="-30000" dirty="0">
                <a:cs typeface="Times New Roman" pitchFamily="18" charset="0"/>
              </a:rPr>
              <a:t>pr</a:t>
            </a:r>
            <a:r>
              <a:rPr lang="tr-TR" altLang="en-US" sz="2000" dirty="0">
                <a:cs typeface="Times New Roman" pitchFamily="18" charset="0"/>
              </a:rPr>
              <a:t> ile belirlenen zımbalama dayanımının belirli bir katsayı ile azaltılması uygun olacaktır.    </a:t>
            </a:r>
            <a:endParaRPr lang="tr-TR" altLang="en-US" sz="2000" dirty="0"/>
          </a:p>
          <a:p>
            <a:pPr algn="just">
              <a:lnSpc>
                <a:spcPct val="150000"/>
              </a:lnSpc>
            </a:pPr>
            <a:r>
              <a:rPr lang="tr-TR" altLang="en-US" sz="2000" dirty="0">
                <a:cs typeface="Times New Roman" pitchFamily="18" charset="0"/>
              </a:rPr>
              <a:t>	</a:t>
            </a:r>
            <a:endParaRPr lang="tr-TR" altLang="en-US" sz="2000" dirty="0">
              <a:cs typeface="Times New Roman" pitchFamily="18" charset="0"/>
              <a:sym typeface="Symbol" pitchFamily="18" charset="2"/>
            </a:endParaRPr>
          </a:p>
        </p:txBody>
      </p:sp>
      <p:pic>
        <p:nvPicPr>
          <p:cNvPr id="38915" name="4 Resi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8916"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kdörtgen 1"/>
          <p:cNvSpPr>
            <a:spLocks noChangeArrowheads="1"/>
          </p:cNvSpPr>
          <p:nvPr/>
        </p:nvSpPr>
        <p:spPr bwMode="auto">
          <a:xfrm>
            <a:off x="827088" y="1557338"/>
            <a:ext cx="70580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dirty="0">
                <a:cs typeface="Times New Roman" pitchFamily="18" charset="0"/>
              </a:rPr>
              <a:t> TS500 de </a:t>
            </a:r>
            <a:r>
              <a:rPr lang="tr-TR" altLang="en-US" b="1" dirty="0">
                <a:cs typeface="Times New Roman" pitchFamily="18" charset="0"/>
              </a:rPr>
              <a:t>(V</a:t>
            </a:r>
            <a:r>
              <a:rPr lang="tr-TR" altLang="en-US" b="1" baseline="-30000" dirty="0">
                <a:cs typeface="Times New Roman" pitchFamily="18" charset="0"/>
              </a:rPr>
              <a:t>d</a:t>
            </a:r>
            <a:r>
              <a:rPr lang="tr-TR" altLang="en-US" b="1" dirty="0">
                <a:cs typeface="Times New Roman" pitchFamily="18" charset="0"/>
              </a:rPr>
              <a:t>), </a:t>
            </a:r>
            <a:r>
              <a:rPr lang="tr-TR" altLang="en-US" b="1" dirty="0" smtClean="0">
                <a:cs typeface="Times New Roman" pitchFamily="18" charset="0"/>
              </a:rPr>
              <a:t> </a:t>
            </a:r>
            <a:r>
              <a:rPr lang="tr-TR" altLang="en-US" b="1" i="1" dirty="0" smtClean="0">
                <a:cs typeface="Times New Roman" pitchFamily="18" charset="0"/>
              </a:rPr>
              <a:t>V</a:t>
            </a:r>
            <a:r>
              <a:rPr lang="tr-TR" altLang="en-US" b="1" i="1" baseline="-30000" dirty="0" smtClean="0">
                <a:cs typeface="Times New Roman" pitchFamily="18" charset="0"/>
              </a:rPr>
              <a:t>d </a:t>
            </a:r>
            <a:r>
              <a:rPr lang="tr-TR" altLang="en-US" b="1" i="1" dirty="0" smtClean="0">
                <a:cs typeface="Times New Roman" pitchFamily="18" charset="0"/>
              </a:rPr>
              <a:t>= F</a:t>
            </a:r>
            <a:r>
              <a:rPr lang="tr-TR" altLang="en-US" b="1" i="1" baseline="-30000" dirty="0" smtClean="0">
                <a:cs typeface="Times New Roman" pitchFamily="18" charset="0"/>
              </a:rPr>
              <a:t>d </a:t>
            </a:r>
            <a:r>
              <a:rPr lang="tr-TR" altLang="en-US" b="1" i="1" dirty="0" smtClean="0">
                <a:cs typeface="Times New Roman" pitchFamily="18" charset="0"/>
              </a:rPr>
              <a:t>- F</a:t>
            </a:r>
            <a:r>
              <a:rPr lang="tr-TR" altLang="en-US" b="1" i="1" baseline="-30000" dirty="0" smtClean="0">
                <a:cs typeface="Times New Roman" pitchFamily="18" charset="0"/>
              </a:rPr>
              <a:t>a</a:t>
            </a:r>
            <a:r>
              <a:rPr lang="tr-TR" altLang="en-US" b="1" i="1" dirty="0" smtClean="0">
                <a:cs typeface="Times New Roman" pitchFamily="18" charset="0"/>
              </a:rPr>
              <a:t>  </a:t>
            </a:r>
            <a:r>
              <a:rPr lang="tr-TR" altLang="en-US" dirty="0" smtClean="0">
                <a:cs typeface="Times New Roman" pitchFamily="18" charset="0"/>
              </a:rPr>
              <a:t>ile </a:t>
            </a:r>
            <a:r>
              <a:rPr lang="tr-TR" altLang="en-US" dirty="0">
                <a:cs typeface="Times New Roman" pitchFamily="18" charset="0"/>
              </a:rPr>
              <a:t>hesaplanır. </a:t>
            </a:r>
            <a:endParaRPr lang="tr-TR" altLang="en-US" dirty="0"/>
          </a:p>
          <a:p>
            <a:pPr algn="just" eaLnBrk="1" hangingPunct="1">
              <a:lnSpc>
                <a:spcPct val="150000"/>
              </a:lnSpc>
            </a:pPr>
            <a:r>
              <a:rPr lang="tr-TR" altLang="en-US" b="1" i="1" dirty="0">
                <a:cs typeface="Times New Roman" pitchFamily="18" charset="0"/>
              </a:rPr>
              <a:t>V</a:t>
            </a:r>
            <a:r>
              <a:rPr lang="tr-TR" altLang="en-US" b="1" i="1" baseline="-30000" dirty="0">
                <a:cs typeface="Times New Roman" pitchFamily="18" charset="0"/>
              </a:rPr>
              <a:t>pr</a:t>
            </a:r>
            <a:r>
              <a:rPr lang="tr-TR" altLang="en-US" dirty="0">
                <a:cs typeface="Times New Roman" pitchFamily="18" charset="0"/>
              </a:rPr>
              <a:t> ise </a:t>
            </a:r>
            <a:r>
              <a:rPr lang="tr-TR" altLang="en-US" b="1" dirty="0">
                <a:cs typeface="Times New Roman" pitchFamily="18" charset="0"/>
              </a:rPr>
              <a:t>;  </a:t>
            </a:r>
            <a:r>
              <a:rPr lang="tr-TR" altLang="en-US" b="1" i="1" dirty="0">
                <a:cs typeface="Times New Roman" pitchFamily="18" charset="0"/>
              </a:rPr>
              <a:t>V</a:t>
            </a:r>
            <a:r>
              <a:rPr lang="tr-TR" altLang="en-US" b="1" i="1" baseline="-30000" dirty="0">
                <a:cs typeface="Times New Roman" pitchFamily="18" charset="0"/>
              </a:rPr>
              <a:t>pr</a:t>
            </a:r>
            <a:r>
              <a:rPr lang="tr-TR" altLang="en-US" b="1" i="1" dirty="0" smtClean="0">
                <a:cs typeface="Times New Roman" pitchFamily="18" charset="0"/>
              </a:rPr>
              <a:t>= </a:t>
            </a:r>
            <a:r>
              <a:rPr lang="tr-TR" altLang="en-US" b="1" i="1" dirty="0" smtClean="0">
                <a:cs typeface="Times New Roman" pitchFamily="18" charset="0"/>
                <a:sym typeface="Symbol" pitchFamily="18" charset="2"/>
              </a:rPr>
              <a:t>  </a:t>
            </a:r>
            <a:r>
              <a:rPr lang="tr-TR" altLang="en-US" b="1" i="1" dirty="0" smtClean="0">
                <a:cs typeface="Times New Roman" pitchFamily="18" charset="0"/>
              </a:rPr>
              <a:t>(</a:t>
            </a:r>
            <a:r>
              <a:rPr lang="tr-TR" altLang="en-US" b="1" i="1" dirty="0">
                <a:cs typeface="Times New Roman" pitchFamily="18" charset="0"/>
              </a:rPr>
              <a:t>U</a:t>
            </a:r>
            <a:r>
              <a:rPr lang="tr-TR" altLang="en-US" b="1" i="1" baseline="-30000" dirty="0">
                <a:cs typeface="Times New Roman" pitchFamily="18" charset="0"/>
                <a:sym typeface="Symbol" pitchFamily="18" charset="2"/>
              </a:rPr>
              <a:t>p</a:t>
            </a:r>
            <a:r>
              <a:rPr lang="tr-TR" altLang="en-US" b="1" i="1" dirty="0">
                <a:cs typeface="Times New Roman" pitchFamily="18" charset="0"/>
                <a:sym typeface="Symbol" pitchFamily="18" charset="2"/>
              </a:rPr>
              <a:t>) d f</a:t>
            </a:r>
            <a:r>
              <a:rPr lang="tr-TR" altLang="en-US" b="1" i="1" baseline="-30000" dirty="0">
                <a:cs typeface="Times New Roman" pitchFamily="18" charset="0"/>
                <a:sym typeface="Symbol" pitchFamily="18" charset="2"/>
              </a:rPr>
              <a:t>ctd</a:t>
            </a:r>
            <a:endParaRPr lang="tr-TR" altLang="en-US" b="1" i="1" dirty="0">
              <a:sym typeface="Symbol" pitchFamily="18" charset="2"/>
            </a:endParaRPr>
          </a:p>
          <a:p>
            <a:pPr algn="just" eaLnBrk="1" hangingPunct="1">
              <a:lnSpc>
                <a:spcPct val="150000"/>
              </a:lnSpc>
            </a:pPr>
            <a:r>
              <a:rPr lang="tr-TR" altLang="en-US" b="1" i="1" dirty="0" smtClean="0">
                <a:cs typeface="Times New Roman" pitchFamily="18" charset="0"/>
                <a:sym typeface="Symbol" pitchFamily="18" charset="2"/>
              </a:rPr>
              <a:t>  </a:t>
            </a:r>
            <a:r>
              <a:rPr lang="tr-TR" altLang="en-US" b="1" dirty="0" smtClean="0">
                <a:cs typeface="Times New Roman" pitchFamily="18" charset="0"/>
              </a:rPr>
              <a:t>:</a:t>
            </a:r>
            <a:r>
              <a:rPr lang="tr-TR" altLang="en-US" dirty="0" smtClean="0">
                <a:cs typeface="Times New Roman" pitchFamily="18" charset="0"/>
              </a:rPr>
              <a:t> </a:t>
            </a:r>
            <a:r>
              <a:rPr lang="tr-TR" altLang="en-US" dirty="0">
                <a:cs typeface="Times New Roman" pitchFamily="18" charset="0"/>
              </a:rPr>
              <a:t>Moment etkisi altında zımbalama dayanımını azaltan </a:t>
            </a:r>
            <a:r>
              <a:rPr lang="tr-TR" altLang="en-US" dirty="0" smtClean="0">
                <a:cs typeface="Times New Roman" pitchFamily="18" charset="0"/>
              </a:rPr>
              <a:t>katsayı</a:t>
            </a:r>
          </a:p>
          <a:p>
            <a:pPr algn="just" eaLnBrk="1" hangingPunct="1">
              <a:lnSpc>
                <a:spcPct val="150000"/>
              </a:lnSpc>
            </a:pPr>
            <a:r>
              <a:rPr lang="tr-TR" altLang="en-US" dirty="0" smtClean="0">
                <a:cs typeface="Times New Roman" pitchFamily="18" charset="0"/>
              </a:rPr>
              <a:t> (</a:t>
            </a:r>
            <a:r>
              <a:rPr lang="tr-TR" altLang="en-US" b="1" i="1" dirty="0" smtClean="0">
                <a:cs typeface="Times New Roman" pitchFamily="18" charset="0"/>
                <a:sym typeface="Symbol" pitchFamily="18" charset="2"/>
              </a:rPr>
              <a:t>  </a:t>
            </a:r>
            <a:r>
              <a:rPr lang="tr-TR" altLang="en-US" b="1" i="1" dirty="0" smtClean="0">
                <a:cs typeface="Times New Roman" pitchFamily="18" charset="0"/>
              </a:rPr>
              <a:t>1</a:t>
            </a:r>
            <a:r>
              <a:rPr lang="tr-TR" altLang="en-US" dirty="0">
                <a:cs typeface="Times New Roman" pitchFamily="18" charset="0"/>
              </a:rPr>
              <a:t>). Momentin sıfır veya ihmal edilebilecek düzeyde olduğu durumlarda </a:t>
            </a:r>
            <a:r>
              <a:rPr lang="tr-TR" altLang="en-US" b="1" i="1" dirty="0" smtClean="0">
                <a:cs typeface="Times New Roman" pitchFamily="18" charset="0"/>
                <a:sym typeface="Symbol" pitchFamily="18" charset="2"/>
              </a:rPr>
              <a:t>  </a:t>
            </a:r>
            <a:r>
              <a:rPr lang="tr-TR" altLang="en-US" b="1" i="1" dirty="0" smtClean="0">
                <a:cs typeface="Times New Roman" pitchFamily="18" charset="0"/>
              </a:rPr>
              <a:t>= 1</a:t>
            </a:r>
            <a:r>
              <a:rPr lang="tr-TR" altLang="en-US" b="1" dirty="0" smtClean="0">
                <a:cs typeface="Times New Roman" pitchFamily="18" charset="0"/>
              </a:rPr>
              <a:t> </a:t>
            </a:r>
            <a:r>
              <a:rPr lang="tr-TR" altLang="en-US" dirty="0">
                <a:cs typeface="Times New Roman" pitchFamily="18" charset="0"/>
              </a:rPr>
              <a:t>alınmalıdır.</a:t>
            </a:r>
            <a:endParaRPr lang="tr-TR" altLang="en-US" dirty="0">
              <a:sym typeface="Symbol" pitchFamily="18" charset="2"/>
            </a:endParaRPr>
          </a:p>
          <a:p>
            <a:pPr algn="just" eaLnBrk="1" hangingPunct="1">
              <a:lnSpc>
                <a:spcPct val="150000"/>
              </a:lnSpc>
            </a:pPr>
            <a:r>
              <a:rPr lang="tr-TR" altLang="en-US" dirty="0">
                <a:cs typeface="Times New Roman" pitchFamily="18" charset="0"/>
                <a:sym typeface="Symbol" pitchFamily="18" charset="2"/>
              </a:rPr>
              <a:t>Dikdörtgen kesitli kolonlar:</a:t>
            </a:r>
            <a:r>
              <a:rPr lang="tr-TR" altLang="en-US" dirty="0">
                <a:sym typeface="Symbol" pitchFamily="18" charset="2"/>
              </a:rPr>
              <a:t>     </a:t>
            </a:r>
            <a:r>
              <a:rPr lang="tr-TR" altLang="en-US" b="1" dirty="0">
                <a:cs typeface="Times New Roman" pitchFamily="18" charset="0"/>
                <a:sym typeface="Symbol" pitchFamily="18" charset="2"/>
              </a:rPr>
              <a:t>=</a:t>
            </a:r>
            <a:endParaRPr lang="en-US" altLang="en-US" b="1" dirty="0"/>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3559175"/>
            <a:ext cx="23050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
        <p:nvSpPr>
          <p:cNvPr id="39941" name="Metin kutusu 4"/>
          <p:cNvSpPr txBox="1">
            <a:spLocks noChangeArrowheads="1"/>
          </p:cNvSpPr>
          <p:nvPr/>
        </p:nvSpPr>
        <p:spPr bwMode="auto">
          <a:xfrm>
            <a:off x="6011863" y="2078038"/>
            <a:ext cx="252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b="1"/>
              <a:t>TS 500 Denk. (8.21)</a:t>
            </a:r>
          </a:p>
        </p:txBody>
      </p:sp>
      <p:sp>
        <p:nvSpPr>
          <p:cNvPr id="39942" name="Metin kutusu 5"/>
          <p:cNvSpPr txBox="1">
            <a:spLocks noChangeArrowheads="1"/>
          </p:cNvSpPr>
          <p:nvPr/>
        </p:nvSpPr>
        <p:spPr bwMode="auto">
          <a:xfrm>
            <a:off x="6516688" y="3713163"/>
            <a:ext cx="252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b="1"/>
              <a:t>TS 500 Denk. (8.24)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973138"/>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sz="2000" dirty="0">
                <a:cs typeface="Times New Roman" pitchFamily="18" charset="0"/>
              </a:rPr>
              <a:t>		Dairesel kesitli kolonlar:</a:t>
            </a:r>
          </a:p>
          <a:p>
            <a:pPr algn="just">
              <a:lnSpc>
                <a:spcPct val="150000"/>
              </a:lnSpc>
            </a:pPr>
            <a:r>
              <a:rPr lang="tr-TR" altLang="en-US" sz="2000" dirty="0">
                <a:cs typeface="Times New Roman" pitchFamily="18" charset="0"/>
                <a:sym typeface="Symbol" pitchFamily="18" charset="2"/>
              </a:rPr>
              <a:t>		</a:t>
            </a:r>
            <a:r>
              <a:rPr lang="tr-TR" altLang="en-US" sz="2000" dirty="0">
                <a:cs typeface="Times New Roman" pitchFamily="18" charset="0"/>
              </a:rPr>
              <a:t>=</a:t>
            </a:r>
            <a:endParaRPr lang="tr-TR" altLang="en-US" sz="2000" dirty="0">
              <a:cs typeface="Times New Roman" pitchFamily="18" charset="0"/>
              <a:sym typeface="Symbol" pitchFamily="18" charset="2"/>
            </a:endParaRPr>
          </a:p>
        </p:txBody>
      </p:sp>
      <p:graphicFrame>
        <p:nvGraphicFramePr>
          <p:cNvPr id="40963" name="Object 1"/>
          <p:cNvGraphicFramePr>
            <a:graphicFrameLocks noChangeAspect="1"/>
          </p:cNvGraphicFramePr>
          <p:nvPr/>
        </p:nvGraphicFramePr>
        <p:xfrm>
          <a:off x="2268538" y="1484313"/>
          <a:ext cx="1511300" cy="865187"/>
        </p:xfrm>
        <a:graphic>
          <a:graphicData uri="http://schemas.openxmlformats.org/presentationml/2006/ole">
            <mc:AlternateContent xmlns:mc="http://schemas.openxmlformats.org/markup-compatibility/2006">
              <mc:Choice xmlns:v="urn:schemas-microsoft-com:vml" Requires="v">
                <p:oleObj spid="_x0000_s41031" name="Denklem" r:id="rId4" imgW="596900" imgH="596900" progId="Equation.3">
                  <p:embed/>
                </p:oleObj>
              </mc:Choice>
              <mc:Fallback>
                <p:oleObj name="Denklem" r:id="rId4" imgW="596900" imgH="5969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1484313"/>
                        <a:ext cx="15113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4" name="Rectangle 3"/>
          <p:cNvSpPr>
            <a:spLocks noChangeArrowheads="1"/>
          </p:cNvSpPr>
          <p:nvPr/>
        </p:nvSpPr>
        <p:spPr bwMode="auto">
          <a:xfrm>
            <a:off x="0" y="2584450"/>
            <a:ext cx="87487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sz="2000">
                <a:cs typeface="Times New Roman" pitchFamily="18" charset="0"/>
              </a:rPr>
              <a:t>e, e</a:t>
            </a:r>
            <a:r>
              <a:rPr lang="tr-TR" altLang="en-US" sz="2000" baseline="-30000">
                <a:cs typeface="Times New Roman" pitchFamily="18" charset="0"/>
              </a:rPr>
              <a:t>x</a:t>
            </a:r>
            <a:r>
              <a:rPr lang="tr-TR" altLang="en-US" sz="2000">
                <a:cs typeface="Times New Roman" pitchFamily="18" charset="0"/>
              </a:rPr>
              <a:t>, e</a:t>
            </a:r>
            <a:r>
              <a:rPr lang="tr-TR" altLang="en-US" sz="2000" baseline="-30000">
                <a:cs typeface="Times New Roman" pitchFamily="18" charset="0"/>
              </a:rPr>
              <a:t>y</a:t>
            </a:r>
            <a:r>
              <a:rPr lang="tr-TR" altLang="en-US" sz="2000">
                <a:cs typeface="Times New Roman" pitchFamily="18" charset="0"/>
              </a:rPr>
              <a:t> : </a:t>
            </a:r>
            <a:r>
              <a:rPr lang="tr-TR" altLang="en-US" sz="2000" b="1">
                <a:solidFill>
                  <a:srgbClr val="FF0000"/>
                </a:solidFill>
                <a:cs typeface="Times New Roman" pitchFamily="18" charset="0"/>
              </a:rPr>
              <a:t>Dış merkezlik hesaplanırken sömellerde kolon momentinin   </a:t>
            </a:r>
            <a:r>
              <a:rPr lang="tr-TR" altLang="en-US" sz="2000" b="1">
                <a:solidFill>
                  <a:srgbClr val="FF0000"/>
                </a:solidFill>
                <a:cs typeface="Times New Roman" pitchFamily="18" charset="0"/>
                <a:sym typeface="Symbol" pitchFamily="18" charset="2"/>
              </a:rPr>
              <a:t></a:t>
            </a:r>
            <a:r>
              <a:rPr lang="tr-TR" altLang="en-US" sz="2000" b="1">
                <a:solidFill>
                  <a:srgbClr val="FF0000"/>
                </a:solidFill>
                <a:cs typeface="Times New Roman" pitchFamily="18" charset="0"/>
              </a:rPr>
              <a:t>40’ ı temel alınmalıdır</a:t>
            </a:r>
            <a:r>
              <a:rPr lang="tr-TR" altLang="en-US" sz="2000">
                <a:cs typeface="Times New Roman" pitchFamily="18" charset="0"/>
              </a:rPr>
              <a:t>. </a:t>
            </a:r>
            <a:r>
              <a:rPr lang="tr-TR" altLang="en-US" sz="2000" b="1">
                <a:solidFill>
                  <a:srgbClr val="FF0000"/>
                </a:solidFill>
                <a:cs typeface="Times New Roman" pitchFamily="18" charset="0"/>
              </a:rPr>
              <a:t>Döşemelerde ise kolon iki yüzünde döşemenin dengelenmemiş momentinin %40 ı dış merkezliğin hesaplanmasında temel alınmalıdır.</a:t>
            </a:r>
            <a:endParaRPr lang="tr-TR" altLang="en-US" sz="2000" b="1">
              <a:solidFill>
                <a:srgbClr val="FF0000"/>
              </a:solidFill>
              <a:cs typeface="Times New Roman" pitchFamily="18" charset="0"/>
              <a:sym typeface="Symbol" pitchFamily="18" charset="2"/>
            </a:endParaRPr>
          </a:p>
          <a:p>
            <a:pPr algn="just">
              <a:lnSpc>
                <a:spcPct val="150000"/>
              </a:lnSpc>
            </a:pPr>
            <a:r>
              <a:rPr lang="tr-TR" altLang="en-US" sz="2000">
                <a:cs typeface="Times New Roman" pitchFamily="18" charset="0"/>
                <a:sym typeface="Symbol" pitchFamily="18" charset="2"/>
              </a:rPr>
              <a:t>b</a:t>
            </a:r>
            <a:r>
              <a:rPr lang="tr-TR" altLang="en-US" sz="2000" baseline="-30000">
                <a:cs typeface="Times New Roman" pitchFamily="18" charset="0"/>
                <a:sym typeface="Symbol" pitchFamily="18" charset="2"/>
              </a:rPr>
              <a:t>1</a:t>
            </a:r>
            <a:r>
              <a:rPr lang="tr-TR" altLang="en-US" sz="2000">
                <a:cs typeface="Times New Roman" pitchFamily="18" charset="0"/>
                <a:sym typeface="Symbol" pitchFamily="18" charset="2"/>
              </a:rPr>
              <a:t>, b</a:t>
            </a:r>
            <a:r>
              <a:rPr lang="tr-TR" altLang="en-US" sz="2000" baseline="-30000">
                <a:cs typeface="Times New Roman" pitchFamily="18" charset="0"/>
                <a:sym typeface="Symbol" pitchFamily="18" charset="2"/>
              </a:rPr>
              <a:t>2</a:t>
            </a:r>
            <a:r>
              <a:rPr lang="tr-TR" altLang="en-US" sz="2000">
                <a:cs typeface="Times New Roman" pitchFamily="18" charset="0"/>
                <a:sym typeface="Symbol" pitchFamily="18" charset="2"/>
              </a:rPr>
              <a:t>: Zımbalama çevresinin boyutları.</a:t>
            </a:r>
            <a:endParaRPr lang="tr-TR" altLang="en-US" sz="2000">
              <a:sym typeface="Symbol" pitchFamily="18" charset="2"/>
            </a:endParaRPr>
          </a:p>
          <a:p>
            <a:pPr algn="just">
              <a:lnSpc>
                <a:spcPct val="150000"/>
              </a:lnSpc>
            </a:pPr>
            <a:r>
              <a:rPr lang="tr-TR" altLang="en-US" sz="2000">
                <a:cs typeface="Times New Roman" pitchFamily="18" charset="0"/>
                <a:sym typeface="Symbol" pitchFamily="18" charset="2"/>
              </a:rPr>
              <a:t>d: Döşeme faydalı yüksekliği.</a:t>
            </a:r>
            <a:endParaRPr lang="tr-TR" altLang="en-US" sz="2000">
              <a:sym typeface="Symbol" pitchFamily="18" charset="2"/>
            </a:endParaRPr>
          </a:p>
          <a:p>
            <a:pPr algn="just">
              <a:lnSpc>
                <a:spcPct val="150000"/>
              </a:lnSpc>
            </a:pPr>
            <a:r>
              <a:rPr lang="tr-TR" altLang="en-US" sz="2000">
                <a:cs typeface="Times New Roman" pitchFamily="18" charset="0"/>
                <a:sym typeface="Symbol" pitchFamily="18" charset="2"/>
              </a:rPr>
              <a:t>h: Dairesel kolonun çapı.</a:t>
            </a:r>
          </a:p>
        </p:txBody>
      </p:sp>
      <p:pic>
        <p:nvPicPr>
          <p:cNvPr id="40965" name="4 Resim"/>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0966"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
        <p:nvSpPr>
          <p:cNvPr id="40967" name="Metin kutusu 7"/>
          <p:cNvSpPr txBox="1">
            <a:spLocks noChangeArrowheads="1"/>
          </p:cNvSpPr>
          <p:nvPr/>
        </p:nvSpPr>
        <p:spPr bwMode="auto">
          <a:xfrm>
            <a:off x="6065838" y="1616075"/>
            <a:ext cx="251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b="1"/>
              <a:t>TS 500 Denk. (8.25)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76250"/>
            <a:ext cx="74882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1988"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mc:AlternateContent xmlns:mc="http://schemas.openxmlformats.org/markup-compatibility/2006">
        <mc:Choice xmlns:a14="http://schemas.microsoft.com/office/drawing/2010/main" Requires="a14">
          <p:sp>
            <p:nvSpPr>
              <p:cNvPr id="2" name="Metin kutusu 1"/>
              <p:cNvSpPr txBox="1"/>
              <p:nvPr/>
            </p:nvSpPr>
            <p:spPr>
              <a:xfrm>
                <a:off x="2826840" y="5466375"/>
                <a:ext cx="93610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i="1" smtClean="0">
                          <a:latin typeface="Cambria Math"/>
                          <a:ea typeface="Cambria Math"/>
                        </a:rPr>
                        <m:t>×</m:t>
                      </m:r>
                      <m:r>
                        <a:rPr lang="tr-TR" b="0" i="1" smtClean="0">
                          <a:latin typeface="Cambria Math"/>
                          <a:ea typeface="Cambria Math"/>
                        </a:rPr>
                        <m:t>0.4</m:t>
                      </m:r>
                    </m:oMath>
                  </m:oMathPara>
                </a14:m>
                <a:endParaRPr lang="tr-TR" dirty="0"/>
              </a:p>
            </p:txBody>
          </p:sp>
        </mc:Choice>
        <mc:Fallback>
          <p:sp>
            <p:nvSpPr>
              <p:cNvPr id="2" name="Metin kutusu 1"/>
              <p:cNvSpPr txBox="1">
                <a:spLocks noRot="1" noChangeAspect="1" noMove="1" noResize="1" noEditPoints="1" noAdjustHandles="1" noChangeArrowheads="1" noChangeShapeType="1" noTextEdit="1"/>
              </p:cNvSpPr>
              <p:nvPr/>
            </p:nvSpPr>
            <p:spPr>
              <a:xfrm>
                <a:off x="2826840" y="5466375"/>
                <a:ext cx="936104" cy="369332"/>
              </a:xfrm>
              <a:prstGeom prst="rect">
                <a:avLst/>
              </a:prstGeom>
              <a:blipFill rotWithShape="1">
                <a:blip r:embed="rId5"/>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6" name="Metin kutusu 5"/>
              <p:cNvSpPr txBox="1"/>
              <p:nvPr/>
            </p:nvSpPr>
            <p:spPr>
              <a:xfrm>
                <a:off x="6441475" y="5449787"/>
                <a:ext cx="93610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i="1" smtClean="0">
                          <a:latin typeface="Cambria Math"/>
                          <a:ea typeface="Cambria Math"/>
                        </a:rPr>
                        <m:t>×</m:t>
                      </m:r>
                      <m:r>
                        <a:rPr lang="tr-TR" b="0" i="1" smtClean="0">
                          <a:latin typeface="Cambria Math"/>
                          <a:ea typeface="Cambria Math"/>
                        </a:rPr>
                        <m:t>0.4</m:t>
                      </m:r>
                    </m:oMath>
                  </m:oMathPara>
                </a14:m>
                <a:endParaRPr lang="tr-TR" dirty="0"/>
              </a:p>
            </p:txBody>
          </p:sp>
        </mc:Choice>
        <mc:Fallback>
          <p:sp>
            <p:nvSpPr>
              <p:cNvPr id="6" name="Metin kutusu 5"/>
              <p:cNvSpPr txBox="1">
                <a:spLocks noRot="1" noChangeAspect="1" noMove="1" noResize="1" noEditPoints="1" noAdjustHandles="1" noChangeArrowheads="1" noChangeShapeType="1" noTextEdit="1"/>
              </p:cNvSpPr>
              <p:nvPr/>
            </p:nvSpPr>
            <p:spPr>
              <a:xfrm>
                <a:off x="6441475" y="5449787"/>
                <a:ext cx="936104" cy="369332"/>
              </a:xfrm>
              <a:prstGeom prst="rect">
                <a:avLst/>
              </a:prstGeom>
              <a:blipFill rotWithShape="1">
                <a:blip r:embed="rId6"/>
                <a:stretch>
                  <a:fillRect/>
                </a:stretch>
              </a:blipFill>
            </p:spPr>
            <p:txBody>
              <a:bodyPr/>
              <a:lstStyle/>
              <a:p>
                <a:r>
                  <a:rPr lang="tr-TR">
                    <a:noFill/>
                  </a:rPr>
                  <a:t> </a:t>
                </a:r>
              </a:p>
            </p:txBody>
          </p:sp>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Dikdörtgen"/>
          <p:cNvSpPr>
            <a:spLocks noChangeArrowheads="1"/>
          </p:cNvSpPr>
          <p:nvPr/>
        </p:nvSpPr>
        <p:spPr bwMode="auto">
          <a:xfrm>
            <a:off x="71759" y="333375"/>
            <a:ext cx="87487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sz="2000" dirty="0"/>
              <a:t>	Döşemede kolon yüzüne bitişik veya yakın boşlukların bulunduğu durumlarda, zımbalama çevresini azaltmak gerekir. </a:t>
            </a:r>
            <a:r>
              <a:rPr lang="tr-TR" altLang="en-US" sz="2000" b="1" dirty="0"/>
              <a:t>TS500</a:t>
            </a:r>
            <a:r>
              <a:rPr lang="tr-TR" altLang="en-US" sz="2000" dirty="0"/>
              <a:t> de, kolon ekseninden boşluğa teğet iki doğru çizilmesi ve zımbalama çevresinin iki teğet arasında kalan bölümün dikkate alınmaması önerilir. Kolon yüzünden (</a:t>
            </a:r>
            <a:r>
              <a:rPr lang="tr-TR" altLang="en-US" sz="2000" b="1" i="1" dirty="0"/>
              <a:t>5d</a:t>
            </a:r>
            <a:r>
              <a:rPr lang="tr-TR" altLang="en-US" sz="2000" dirty="0"/>
              <a:t>) den daha uzakta bulunan boşluklar dikkate alınmayabilir.</a:t>
            </a:r>
          </a:p>
        </p:txBody>
      </p:sp>
      <p:sp>
        <p:nvSpPr>
          <p:cNvPr id="43011" name="Rectangle 1"/>
          <p:cNvSpPr>
            <a:spLocks noChangeArrowheads="1"/>
          </p:cNvSpPr>
          <p:nvPr/>
        </p:nvSpPr>
        <p:spPr bwMode="auto">
          <a:xfrm>
            <a:off x="143321" y="2786132"/>
            <a:ext cx="88931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tabLst>
                <a:tab pos="685800" algn="l"/>
              </a:tabLst>
              <a:defRPr>
                <a:solidFill>
                  <a:schemeClr val="tx1"/>
                </a:solidFill>
                <a:latin typeface="Arial" charset="0"/>
                <a:cs typeface="Arial" charset="0"/>
              </a:defRPr>
            </a:lvl1pPr>
            <a:lvl2pPr marL="742950" indent="-285750">
              <a:tabLst>
                <a:tab pos="685800" algn="l"/>
              </a:tabLst>
              <a:defRPr>
                <a:solidFill>
                  <a:schemeClr val="tx1"/>
                </a:solidFill>
                <a:latin typeface="Arial" charset="0"/>
                <a:cs typeface="Arial" charset="0"/>
              </a:defRPr>
            </a:lvl2pPr>
            <a:lvl3pPr marL="1143000" indent="-228600">
              <a:tabLst>
                <a:tab pos="685800" algn="l"/>
              </a:tabLst>
              <a:defRPr>
                <a:solidFill>
                  <a:schemeClr val="tx1"/>
                </a:solidFill>
                <a:latin typeface="Arial" charset="0"/>
                <a:cs typeface="Arial" charset="0"/>
              </a:defRPr>
            </a:lvl3pPr>
            <a:lvl4pPr marL="1600200" indent="-228600">
              <a:tabLst>
                <a:tab pos="685800" algn="l"/>
              </a:tabLst>
              <a:defRPr>
                <a:solidFill>
                  <a:schemeClr val="tx1"/>
                </a:solidFill>
                <a:latin typeface="Arial" charset="0"/>
                <a:cs typeface="Arial" charset="0"/>
              </a:defRPr>
            </a:lvl4pPr>
            <a:lvl5pPr marL="2057400" indent="-228600">
              <a:tabLst>
                <a:tab pos="6858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58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58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58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5800" algn="l"/>
              </a:tabLst>
              <a:defRPr>
                <a:solidFill>
                  <a:schemeClr val="tx1"/>
                </a:solidFill>
                <a:latin typeface="Arial" charset="0"/>
                <a:cs typeface="Arial" charset="0"/>
              </a:defRPr>
            </a:lvl9pPr>
          </a:lstStyle>
          <a:p>
            <a:pPr algn="just" eaLnBrk="1" hangingPunct="1">
              <a:lnSpc>
                <a:spcPct val="150000"/>
              </a:lnSpc>
            </a:pPr>
            <a:r>
              <a:rPr lang="tr-TR" altLang="en-US" sz="2000" b="1" u="sng" dirty="0">
                <a:cs typeface="Times New Roman" pitchFamily="18" charset="0"/>
              </a:rPr>
              <a:t>Döşeme ve Tekil Sömellerde Zımbalama Güvenliği ile İlgili </a:t>
            </a:r>
            <a:endParaRPr lang="tr-TR" altLang="en-US" sz="2000" b="1" u="sng" dirty="0" smtClean="0">
              <a:cs typeface="Times New Roman" pitchFamily="18" charset="0"/>
            </a:endParaRPr>
          </a:p>
          <a:p>
            <a:pPr algn="just" eaLnBrk="1" hangingPunct="1">
              <a:lnSpc>
                <a:spcPct val="150000"/>
              </a:lnSpc>
            </a:pPr>
            <a:r>
              <a:rPr lang="tr-TR" altLang="en-US" sz="2000" b="1" u="sng" dirty="0" smtClean="0">
                <a:cs typeface="Times New Roman" pitchFamily="18" charset="0"/>
              </a:rPr>
              <a:t>Yapılması  </a:t>
            </a:r>
            <a:r>
              <a:rPr lang="tr-TR" altLang="en-US" sz="2000" b="1" u="sng" dirty="0">
                <a:cs typeface="Times New Roman" pitchFamily="18" charset="0"/>
              </a:rPr>
              <a:t>Gereken İşlemler</a:t>
            </a:r>
            <a:r>
              <a:rPr lang="tr-TR" altLang="en-US" sz="2000" dirty="0">
                <a:cs typeface="Times New Roman" pitchFamily="18" charset="0"/>
              </a:rPr>
              <a:t>:</a:t>
            </a:r>
          </a:p>
          <a:p>
            <a:pPr algn="just" eaLnBrk="1" hangingPunct="1"/>
            <a:endParaRPr lang="tr-TR" altLang="en-US" sz="2000" dirty="0">
              <a:cs typeface="Times New Roman" pitchFamily="18" charset="0"/>
            </a:endParaRPr>
          </a:p>
          <a:p>
            <a:pPr algn="just">
              <a:lnSpc>
                <a:spcPct val="150000"/>
              </a:lnSpc>
              <a:buFontTx/>
              <a:buChar char="•"/>
            </a:pPr>
            <a:r>
              <a:rPr lang="tr-TR" altLang="en-US" sz="2000" dirty="0">
                <a:cs typeface="Times New Roman" pitchFamily="18" charset="0"/>
              </a:rPr>
              <a:t>Zımbalama yükü hesaplanır.</a:t>
            </a:r>
            <a:endParaRPr lang="tr-TR" altLang="en-US" sz="2000" dirty="0"/>
          </a:p>
          <a:p>
            <a:pPr algn="just">
              <a:lnSpc>
                <a:spcPct val="150000"/>
              </a:lnSpc>
            </a:pPr>
            <a:r>
              <a:rPr lang="tr-TR" altLang="en-US" sz="2000" b="1" i="1" dirty="0" smtClean="0">
                <a:cs typeface="Times New Roman" pitchFamily="18" charset="0"/>
              </a:rPr>
              <a:t>V</a:t>
            </a:r>
            <a:r>
              <a:rPr lang="tr-TR" altLang="en-US" sz="2000" b="1" i="1" baseline="-30000" dirty="0" smtClean="0">
                <a:cs typeface="Times New Roman" pitchFamily="18" charset="0"/>
              </a:rPr>
              <a:t>d </a:t>
            </a:r>
            <a:r>
              <a:rPr lang="tr-TR" altLang="en-US" sz="2000" b="1" i="1" dirty="0" smtClean="0">
                <a:cs typeface="Times New Roman" pitchFamily="18" charset="0"/>
              </a:rPr>
              <a:t>= F</a:t>
            </a:r>
            <a:r>
              <a:rPr lang="tr-TR" altLang="en-US" sz="2000" b="1" i="1" baseline="-30000" dirty="0" smtClean="0">
                <a:cs typeface="Times New Roman" pitchFamily="18" charset="0"/>
              </a:rPr>
              <a:t>d </a:t>
            </a:r>
            <a:r>
              <a:rPr lang="tr-TR" altLang="en-US" sz="2000" b="1" i="1" dirty="0" smtClean="0">
                <a:cs typeface="Times New Roman" pitchFamily="18" charset="0"/>
              </a:rPr>
              <a:t>- F</a:t>
            </a:r>
            <a:r>
              <a:rPr lang="tr-TR" altLang="en-US" sz="2000" b="1" i="1" baseline="-30000" dirty="0" smtClean="0">
                <a:cs typeface="Times New Roman" pitchFamily="18" charset="0"/>
              </a:rPr>
              <a:t>a</a:t>
            </a:r>
            <a:endParaRPr lang="tr-TR" altLang="en-US" sz="2000" b="1" i="1" dirty="0"/>
          </a:p>
          <a:p>
            <a:pPr algn="just">
              <a:lnSpc>
                <a:spcPct val="150000"/>
              </a:lnSpc>
            </a:pPr>
            <a:r>
              <a:rPr lang="tr-TR" altLang="en-US" sz="2000" b="1" i="1" dirty="0" smtClean="0">
                <a:cs typeface="Times New Roman" pitchFamily="18" charset="0"/>
              </a:rPr>
              <a:t>F</a:t>
            </a:r>
            <a:r>
              <a:rPr lang="tr-TR" altLang="en-US" sz="2000" b="1" i="1" baseline="-30000" dirty="0" smtClean="0">
                <a:cs typeface="Times New Roman" pitchFamily="18" charset="0"/>
              </a:rPr>
              <a:t>d </a:t>
            </a:r>
            <a:r>
              <a:rPr lang="tr-TR" altLang="en-US" sz="2000" b="1" i="1" dirty="0" smtClean="0">
                <a:cs typeface="Times New Roman" pitchFamily="18" charset="0"/>
              </a:rPr>
              <a:t>= F</a:t>
            </a:r>
            <a:r>
              <a:rPr lang="tr-TR" altLang="en-US" sz="2000" b="1" i="1" baseline="-30000" dirty="0" smtClean="0">
                <a:cs typeface="Times New Roman" pitchFamily="18" charset="0"/>
              </a:rPr>
              <a:t>2 </a:t>
            </a:r>
            <a:r>
              <a:rPr lang="tr-TR" altLang="en-US" sz="2000" b="1" i="1" dirty="0" smtClean="0">
                <a:cs typeface="Times New Roman" pitchFamily="18" charset="0"/>
              </a:rPr>
              <a:t>- F</a:t>
            </a:r>
            <a:r>
              <a:rPr lang="tr-TR" altLang="en-US" sz="2000" b="1" i="1" baseline="-30000" dirty="0" smtClean="0">
                <a:cs typeface="Times New Roman" pitchFamily="18" charset="0"/>
              </a:rPr>
              <a:t>1</a:t>
            </a:r>
            <a:r>
              <a:rPr lang="tr-TR" altLang="en-US" sz="2000" i="1" dirty="0" smtClean="0">
                <a:cs typeface="Times New Roman" pitchFamily="18" charset="0"/>
              </a:rPr>
              <a:t>    </a:t>
            </a:r>
            <a:r>
              <a:rPr lang="tr-TR" altLang="en-US" sz="2000" dirty="0">
                <a:cs typeface="Times New Roman" pitchFamily="18" charset="0"/>
              </a:rPr>
              <a:t>(yük katsayısı uygulanmış yükler)</a:t>
            </a:r>
            <a:endParaRPr lang="tr-TR" altLang="en-US" sz="2000" dirty="0"/>
          </a:p>
          <a:p>
            <a:pPr algn="just">
              <a:lnSpc>
                <a:spcPct val="150000"/>
              </a:lnSpc>
            </a:pPr>
            <a:r>
              <a:rPr lang="tr-TR" altLang="en-US" sz="2000" b="1" i="1" dirty="0">
                <a:cs typeface="Times New Roman" pitchFamily="18" charset="0"/>
              </a:rPr>
              <a:t>F</a:t>
            </a:r>
            <a:r>
              <a:rPr lang="tr-TR" altLang="en-US" sz="2000" b="1" i="1" baseline="-30000" dirty="0">
                <a:cs typeface="Times New Roman" pitchFamily="18" charset="0"/>
              </a:rPr>
              <a:t>a</a:t>
            </a:r>
            <a:r>
              <a:rPr lang="tr-TR" altLang="en-US" sz="2000" b="1" i="1" dirty="0" smtClean="0">
                <a:cs typeface="Times New Roman" pitchFamily="18" charset="0"/>
              </a:rPr>
              <a:t>= p (b</a:t>
            </a:r>
            <a:r>
              <a:rPr lang="tr-TR" altLang="en-US" sz="2000" b="1" i="1" baseline="-30000" dirty="0" smtClean="0">
                <a:cs typeface="Times New Roman" pitchFamily="18" charset="0"/>
              </a:rPr>
              <a:t>1</a:t>
            </a:r>
            <a:r>
              <a:rPr lang="tr-TR" altLang="en-US" sz="2000" b="1" i="1" dirty="0">
                <a:cs typeface="Times New Roman" pitchFamily="18" charset="0"/>
              </a:rPr>
              <a:t>)(b</a:t>
            </a:r>
            <a:r>
              <a:rPr lang="tr-TR" altLang="en-US" sz="2000" b="1" i="1" baseline="-30000" dirty="0">
                <a:cs typeface="Times New Roman" pitchFamily="18" charset="0"/>
              </a:rPr>
              <a:t>2</a:t>
            </a:r>
            <a:r>
              <a:rPr lang="tr-TR" altLang="en-US" sz="2000" b="1" i="1" dirty="0">
                <a:cs typeface="Times New Roman" pitchFamily="18" charset="0"/>
              </a:rPr>
              <a:t>) </a:t>
            </a:r>
            <a:r>
              <a:rPr lang="tr-TR" altLang="en-US" sz="2000" dirty="0">
                <a:cs typeface="Times New Roman" pitchFamily="18" charset="0"/>
              </a:rPr>
              <a:t>veya </a:t>
            </a:r>
            <a:r>
              <a:rPr lang="tr-TR" altLang="en-US" sz="2000" b="1" i="1" dirty="0">
                <a:cs typeface="Times New Roman" pitchFamily="18" charset="0"/>
              </a:rPr>
              <a:t>F</a:t>
            </a:r>
            <a:r>
              <a:rPr lang="tr-TR" altLang="en-US" sz="2000" b="1" i="1" baseline="-30000" dirty="0">
                <a:cs typeface="Times New Roman" pitchFamily="18" charset="0"/>
              </a:rPr>
              <a:t>a</a:t>
            </a:r>
            <a:r>
              <a:rPr lang="tr-TR" altLang="en-US" sz="2000" b="1" i="1" dirty="0" smtClean="0">
                <a:cs typeface="Times New Roman" pitchFamily="18" charset="0"/>
              </a:rPr>
              <a:t>= </a:t>
            </a:r>
            <a:r>
              <a:rPr lang="tr-TR" altLang="en-US" sz="2000" b="1" i="1" dirty="0" err="1" smtClean="0">
                <a:cs typeface="Times New Roman" pitchFamily="18" charset="0"/>
              </a:rPr>
              <a:t>q</a:t>
            </a:r>
            <a:r>
              <a:rPr lang="tr-TR" altLang="en-US" sz="2000" b="1" i="1" baseline="-30000" dirty="0" err="1" smtClean="0">
                <a:cs typeface="Times New Roman" pitchFamily="18" charset="0"/>
              </a:rPr>
              <a:t>sp</a:t>
            </a:r>
            <a:r>
              <a:rPr lang="tr-TR" altLang="en-US" sz="2000" b="1" i="1" baseline="-30000" dirty="0" smtClean="0">
                <a:cs typeface="Times New Roman" pitchFamily="18" charset="0"/>
              </a:rPr>
              <a:t> </a:t>
            </a:r>
            <a:r>
              <a:rPr lang="tr-TR" altLang="en-US" sz="2000" b="1" i="1" dirty="0" smtClean="0">
                <a:cs typeface="Times New Roman" pitchFamily="18" charset="0"/>
              </a:rPr>
              <a:t>(b</a:t>
            </a:r>
            <a:r>
              <a:rPr lang="tr-TR" altLang="en-US" sz="2000" b="1" i="1" baseline="-30000" dirty="0" smtClean="0">
                <a:cs typeface="Times New Roman" pitchFamily="18" charset="0"/>
              </a:rPr>
              <a:t>1</a:t>
            </a:r>
            <a:r>
              <a:rPr lang="tr-TR" altLang="en-US" sz="2000" b="1" i="1" dirty="0">
                <a:cs typeface="Times New Roman" pitchFamily="18" charset="0"/>
              </a:rPr>
              <a:t>)(b</a:t>
            </a:r>
            <a:r>
              <a:rPr lang="tr-TR" altLang="en-US" sz="2000" b="1" i="1" baseline="-30000" dirty="0">
                <a:cs typeface="Times New Roman" pitchFamily="18" charset="0"/>
              </a:rPr>
              <a:t>2</a:t>
            </a:r>
            <a:r>
              <a:rPr lang="tr-TR" altLang="en-US" sz="2000" b="1" dirty="0">
                <a:cs typeface="Times New Roman" pitchFamily="18" charset="0"/>
              </a:rPr>
              <a:t>)</a:t>
            </a:r>
            <a:endParaRPr lang="tr-TR" altLang="en-US" sz="2000" b="1" dirty="0"/>
          </a:p>
        </p:txBody>
      </p:sp>
      <p:pic>
        <p:nvPicPr>
          <p:cNvPr id="43012" name="4 Resi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3013"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Dikdörtgen"/>
          <p:cNvSpPr>
            <a:spLocks noChangeArrowheads="1"/>
          </p:cNvSpPr>
          <p:nvPr/>
        </p:nvSpPr>
        <p:spPr bwMode="auto">
          <a:xfrm>
            <a:off x="107504" y="260350"/>
            <a:ext cx="87487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85800" algn="l"/>
              </a:tabLst>
              <a:defRPr>
                <a:solidFill>
                  <a:schemeClr val="tx1"/>
                </a:solidFill>
                <a:latin typeface="Arial" charset="0"/>
                <a:cs typeface="Arial" charset="0"/>
              </a:defRPr>
            </a:lvl1pPr>
            <a:lvl2pPr marL="742950" indent="-285750">
              <a:tabLst>
                <a:tab pos="685800" algn="l"/>
              </a:tabLst>
              <a:defRPr>
                <a:solidFill>
                  <a:schemeClr val="tx1"/>
                </a:solidFill>
                <a:latin typeface="Arial" charset="0"/>
                <a:cs typeface="Arial" charset="0"/>
              </a:defRPr>
            </a:lvl2pPr>
            <a:lvl3pPr>
              <a:tabLst>
                <a:tab pos="685800" algn="l"/>
              </a:tabLst>
              <a:defRPr>
                <a:solidFill>
                  <a:schemeClr val="tx1"/>
                </a:solidFill>
                <a:latin typeface="Arial" charset="0"/>
                <a:cs typeface="Arial" charset="0"/>
              </a:defRPr>
            </a:lvl3pPr>
            <a:lvl4pPr marL="1600200" indent="-228600">
              <a:tabLst>
                <a:tab pos="685800" algn="l"/>
              </a:tabLst>
              <a:defRPr>
                <a:solidFill>
                  <a:schemeClr val="tx1"/>
                </a:solidFill>
                <a:latin typeface="Arial" charset="0"/>
                <a:cs typeface="Arial" charset="0"/>
              </a:defRPr>
            </a:lvl4pPr>
            <a:lvl5pPr marL="2057400" indent="-228600">
              <a:tabLst>
                <a:tab pos="6858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58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58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58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5800" algn="l"/>
              </a:tabLst>
              <a:defRPr>
                <a:solidFill>
                  <a:schemeClr val="tx1"/>
                </a:solidFill>
                <a:latin typeface="Arial" charset="0"/>
                <a:cs typeface="Arial" charset="0"/>
              </a:defRPr>
            </a:lvl9pPr>
          </a:lstStyle>
          <a:p>
            <a:pPr lvl="2" algn="just">
              <a:lnSpc>
                <a:spcPct val="150000"/>
              </a:lnSpc>
              <a:buFontTx/>
              <a:buChar char="•"/>
            </a:pPr>
            <a:r>
              <a:rPr lang="tr-TR" altLang="en-US" sz="2000" dirty="0">
                <a:cs typeface="Times New Roman" pitchFamily="18" charset="0"/>
              </a:rPr>
              <a:t>Zımbalama çevresi (</a:t>
            </a:r>
            <a:r>
              <a:rPr lang="tr-TR" altLang="en-US" sz="2000" b="1" i="1" dirty="0">
                <a:cs typeface="Times New Roman" pitchFamily="18" charset="0"/>
              </a:rPr>
              <a:t>U</a:t>
            </a:r>
            <a:r>
              <a:rPr lang="tr-TR" altLang="en-US" sz="2000" b="1" i="1" baseline="-30000" dirty="0">
                <a:cs typeface="Times New Roman" pitchFamily="18" charset="0"/>
              </a:rPr>
              <a:t>p</a:t>
            </a:r>
            <a:r>
              <a:rPr lang="tr-TR" altLang="en-US" sz="2000" dirty="0">
                <a:cs typeface="Times New Roman" pitchFamily="18" charset="0"/>
              </a:rPr>
              <a:t>) kolon yüzünden (</a:t>
            </a:r>
            <a:r>
              <a:rPr lang="tr-TR" altLang="en-US" sz="2000" b="1" i="1" dirty="0">
                <a:cs typeface="Times New Roman" pitchFamily="18" charset="0"/>
              </a:rPr>
              <a:t>d/2</a:t>
            </a:r>
            <a:r>
              <a:rPr lang="tr-TR" altLang="en-US" sz="2000" dirty="0">
                <a:cs typeface="Times New Roman" pitchFamily="18" charset="0"/>
              </a:rPr>
              <a:t>) uzaklığında hesaplanır.</a:t>
            </a:r>
          </a:p>
          <a:p>
            <a:pPr algn="just">
              <a:lnSpc>
                <a:spcPct val="150000"/>
              </a:lnSpc>
            </a:pPr>
            <a:r>
              <a:rPr lang="tr-TR" altLang="en-US" sz="2000" dirty="0">
                <a:cs typeface="Times New Roman" pitchFamily="18" charset="0"/>
              </a:rPr>
              <a:t>		Dikdörtgen kolon için: </a:t>
            </a:r>
            <a:endParaRPr lang="tr-TR" altLang="en-US" sz="2000" dirty="0"/>
          </a:p>
          <a:p>
            <a:pPr algn="just">
              <a:lnSpc>
                <a:spcPct val="150000"/>
              </a:lnSpc>
            </a:pPr>
            <a:r>
              <a:rPr lang="tr-TR" altLang="en-US" sz="2000" dirty="0">
                <a:cs typeface="Times New Roman" pitchFamily="18" charset="0"/>
              </a:rPr>
              <a:t>		</a:t>
            </a:r>
            <a:r>
              <a:rPr lang="tr-TR" altLang="en-US" sz="2000" b="1" i="1" dirty="0">
                <a:cs typeface="Times New Roman" pitchFamily="18" charset="0"/>
              </a:rPr>
              <a:t>U</a:t>
            </a:r>
            <a:r>
              <a:rPr lang="tr-TR" altLang="en-US" sz="2000" b="1" i="1" baseline="-30000" dirty="0">
                <a:cs typeface="Times New Roman" pitchFamily="18" charset="0"/>
              </a:rPr>
              <a:t>p</a:t>
            </a:r>
            <a:r>
              <a:rPr lang="tr-TR" altLang="en-US" sz="2000" b="1" i="1" dirty="0">
                <a:cs typeface="Times New Roman" pitchFamily="18" charset="0"/>
              </a:rPr>
              <a:t>=2(b</a:t>
            </a:r>
            <a:r>
              <a:rPr lang="tr-TR" altLang="en-US" sz="2000" b="1" i="1" baseline="-30000" dirty="0">
                <a:cs typeface="Times New Roman" pitchFamily="18" charset="0"/>
              </a:rPr>
              <a:t>1</a:t>
            </a:r>
            <a:r>
              <a:rPr lang="tr-TR" altLang="en-US" sz="2000" b="1" i="1" dirty="0">
                <a:cs typeface="Times New Roman" pitchFamily="18" charset="0"/>
              </a:rPr>
              <a:t>+b</a:t>
            </a:r>
            <a:r>
              <a:rPr lang="tr-TR" altLang="en-US" sz="2000" b="1" i="1" baseline="-30000" dirty="0">
                <a:cs typeface="Times New Roman" pitchFamily="18" charset="0"/>
              </a:rPr>
              <a:t>2</a:t>
            </a:r>
            <a:r>
              <a:rPr lang="tr-TR" altLang="en-US" sz="2000" b="1" i="1" dirty="0">
                <a:cs typeface="Times New Roman" pitchFamily="18" charset="0"/>
              </a:rPr>
              <a:t>) ,  b</a:t>
            </a:r>
            <a:r>
              <a:rPr lang="tr-TR" altLang="en-US" sz="2000" b="1" i="1" baseline="-30000" dirty="0">
                <a:cs typeface="Times New Roman" pitchFamily="18" charset="0"/>
              </a:rPr>
              <a:t>1</a:t>
            </a:r>
            <a:r>
              <a:rPr lang="tr-TR" altLang="en-US" sz="2000" b="1" i="1" dirty="0" smtClean="0">
                <a:cs typeface="Times New Roman" pitchFamily="18" charset="0"/>
              </a:rPr>
              <a:t>= h+d</a:t>
            </a:r>
            <a:r>
              <a:rPr lang="tr-TR" altLang="en-US" sz="2000" b="1" i="1" dirty="0">
                <a:cs typeface="Times New Roman" pitchFamily="18" charset="0"/>
              </a:rPr>
              <a:t>, b</a:t>
            </a:r>
            <a:r>
              <a:rPr lang="tr-TR" altLang="en-US" sz="2000" b="1" i="1" baseline="-30000" dirty="0">
                <a:cs typeface="Times New Roman" pitchFamily="18" charset="0"/>
              </a:rPr>
              <a:t>2</a:t>
            </a:r>
            <a:r>
              <a:rPr lang="tr-TR" altLang="en-US" sz="2000" b="1" i="1" dirty="0" smtClean="0">
                <a:cs typeface="Times New Roman" pitchFamily="18" charset="0"/>
              </a:rPr>
              <a:t>= </a:t>
            </a:r>
            <a:r>
              <a:rPr lang="tr-TR" altLang="en-US" sz="2000" b="1" i="1" dirty="0" err="1" smtClean="0">
                <a:cs typeface="Times New Roman" pitchFamily="18" charset="0"/>
              </a:rPr>
              <a:t>b+d</a:t>
            </a:r>
            <a:r>
              <a:rPr lang="tr-TR" altLang="en-US" sz="2000" b="1" i="1" dirty="0" smtClean="0">
                <a:cs typeface="Times New Roman" pitchFamily="18" charset="0"/>
              </a:rPr>
              <a:t>  </a:t>
            </a:r>
            <a:r>
              <a:rPr lang="tr-TR" altLang="en-US" sz="2000" dirty="0">
                <a:cs typeface="Times New Roman" pitchFamily="18" charset="0"/>
              </a:rPr>
              <a:t>(delikler dikkate alınmalıdır).</a:t>
            </a:r>
            <a:endParaRPr lang="tr-TR" altLang="en-US" sz="2000" dirty="0"/>
          </a:p>
          <a:p>
            <a:pPr algn="just">
              <a:lnSpc>
                <a:spcPct val="150000"/>
              </a:lnSpc>
              <a:buFontTx/>
              <a:buChar char="•"/>
            </a:pPr>
            <a:r>
              <a:rPr lang="tr-TR" altLang="en-US" sz="2000" dirty="0">
                <a:cs typeface="Times New Roman" pitchFamily="18" charset="0"/>
              </a:rPr>
              <a:t>Döşemenin dengelenmemiş momentinin </a:t>
            </a:r>
            <a:r>
              <a:rPr lang="tr-TR" altLang="en-US" sz="2000" b="1" dirty="0">
                <a:cs typeface="Times New Roman" pitchFamily="18" charset="0"/>
              </a:rPr>
              <a:t>%40</a:t>
            </a:r>
            <a:r>
              <a:rPr lang="tr-TR" altLang="en-US" sz="2000" dirty="0">
                <a:cs typeface="Times New Roman" pitchFamily="18" charset="0"/>
              </a:rPr>
              <a:t> </a:t>
            </a:r>
            <a:r>
              <a:rPr lang="tr-TR" altLang="en-US" sz="2000" dirty="0" err="1">
                <a:cs typeface="Times New Roman" pitchFamily="18" charset="0"/>
              </a:rPr>
              <a:t>ını</a:t>
            </a:r>
            <a:r>
              <a:rPr lang="tr-TR" altLang="en-US" sz="2000" dirty="0">
                <a:cs typeface="Times New Roman" pitchFamily="18" charset="0"/>
              </a:rPr>
              <a:t> temel alarak, dış merkezlik veya dış merkezlikleri hesaplanır.</a:t>
            </a:r>
            <a:endParaRPr lang="tr-TR" altLang="en-US" sz="2000" dirty="0"/>
          </a:p>
        </p:txBody>
      </p:sp>
      <p:sp>
        <p:nvSpPr>
          <p:cNvPr id="44035" name="Rectangle 2"/>
          <p:cNvSpPr>
            <a:spLocks noChangeArrowheads="1"/>
          </p:cNvSpPr>
          <p:nvPr/>
        </p:nvSpPr>
        <p:spPr bwMode="auto">
          <a:xfrm>
            <a:off x="863898" y="3068960"/>
            <a:ext cx="53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altLang="en-US" sz="2000" i="1" dirty="0">
                <a:cs typeface="Times New Roman" pitchFamily="18" charset="0"/>
              </a:rPr>
              <a:t>e</a:t>
            </a:r>
            <a:r>
              <a:rPr lang="tr-TR" altLang="en-US" sz="2000" dirty="0">
                <a:cs typeface="Times New Roman" pitchFamily="18" charset="0"/>
              </a:rPr>
              <a:t>=</a:t>
            </a:r>
            <a:endParaRPr lang="tr-TR" altLang="en-US" sz="3200" dirty="0">
              <a:cs typeface="Times New Roman" pitchFamily="18" charset="0"/>
            </a:endParaRPr>
          </a:p>
        </p:txBody>
      </p:sp>
      <p:sp>
        <p:nvSpPr>
          <p:cNvPr id="44036" name="Rectangle 3"/>
          <p:cNvSpPr>
            <a:spLocks noChangeArrowheads="1"/>
          </p:cNvSpPr>
          <p:nvPr/>
        </p:nvSpPr>
        <p:spPr bwMode="auto">
          <a:xfrm>
            <a:off x="215775" y="3533775"/>
            <a:ext cx="87487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85800" algn="l"/>
              </a:tabLst>
              <a:defRPr>
                <a:solidFill>
                  <a:schemeClr val="tx1"/>
                </a:solidFill>
                <a:latin typeface="Arial" charset="0"/>
                <a:cs typeface="Arial" charset="0"/>
              </a:defRPr>
            </a:lvl1pPr>
            <a:lvl2pPr marL="742950" indent="-285750">
              <a:tabLst>
                <a:tab pos="685800" algn="l"/>
              </a:tabLst>
              <a:defRPr>
                <a:solidFill>
                  <a:schemeClr val="tx1"/>
                </a:solidFill>
                <a:latin typeface="Arial" charset="0"/>
                <a:cs typeface="Arial" charset="0"/>
              </a:defRPr>
            </a:lvl2pPr>
            <a:lvl3pPr marL="1143000" indent="-228600">
              <a:tabLst>
                <a:tab pos="685800" algn="l"/>
              </a:tabLst>
              <a:defRPr>
                <a:solidFill>
                  <a:schemeClr val="tx1"/>
                </a:solidFill>
                <a:latin typeface="Arial" charset="0"/>
                <a:cs typeface="Arial" charset="0"/>
              </a:defRPr>
            </a:lvl3pPr>
            <a:lvl4pPr marL="1600200" indent="-228600">
              <a:tabLst>
                <a:tab pos="685800" algn="l"/>
              </a:tabLst>
              <a:defRPr>
                <a:solidFill>
                  <a:schemeClr val="tx1"/>
                </a:solidFill>
                <a:latin typeface="Arial" charset="0"/>
                <a:cs typeface="Arial" charset="0"/>
              </a:defRPr>
            </a:lvl4pPr>
            <a:lvl5pPr marL="2057400" indent="-228600">
              <a:tabLst>
                <a:tab pos="6858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58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58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58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5800" algn="l"/>
              </a:tabLst>
              <a:defRPr>
                <a:solidFill>
                  <a:schemeClr val="tx1"/>
                </a:solidFill>
                <a:latin typeface="Arial" charset="0"/>
                <a:cs typeface="Arial" charset="0"/>
              </a:defRPr>
            </a:lvl9pPr>
          </a:lstStyle>
          <a:p>
            <a:pPr algn="just" eaLnBrk="1" hangingPunct="1">
              <a:lnSpc>
                <a:spcPct val="150000"/>
              </a:lnSpc>
              <a:buFontTx/>
              <a:buChar char="•"/>
            </a:pPr>
            <a:r>
              <a:rPr lang="tr-TR" altLang="en-US" sz="2000" b="1" dirty="0" smtClean="0">
                <a:cs typeface="Times New Roman" pitchFamily="18" charset="0"/>
                <a:sym typeface="Symbol" pitchFamily="18" charset="2"/>
              </a:rPr>
              <a:t> </a:t>
            </a:r>
            <a:r>
              <a:rPr lang="tr-TR" altLang="en-US" sz="2000" dirty="0" smtClean="0">
                <a:cs typeface="Times New Roman" pitchFamily="18" charset="0"/>
              </a:rPr>
              <a:t> </a:t>
            </a:r>
            <a:r>
              <a:rPr lang="tr-TR" altLang="en-US" sz="2000" dirty="0">
                <a:cs typeface="Times New Roman" pitchFamily="18" charset="0"/>
              </a:rPr>
              <a:t>katsayısı hesaplanır.</a:t>
            </a:r>
            <a:endParaRPr lang="tr-TR" altLang="en-US" sz="2000" dirty="0">
              <a:cs typeface="Times New Roman" pitchFamily="18" charset="0"/>
              <a:sym typeface="Symbol" pitchFamily="18" charset="2"/>
            </a:endParaRPr>
          </a:p>
          <a:p>
            <a:pPr algn="just">
              <a:lnSpc>
                <a:spcPct val="150000"/>
              </a:lnSpc>
              <a:buFontTx/>
              <a:buChar char="•"/>
            </a:pPr>
            <a:r>
              <a:rPr lang="tr-TR" altLang="en-US" sz="2000" dirty="0" smtClean="0">
                <a:cs typeface="Times New Roman" pitchFamily="18" charset="0"/>
                <a:sym typeface="Symbol" pitchFamily="18" charset="2"/>
              </a:rPr>
              <a:t> Betonun </a:t>
            </a:r>
            <a:r>
              <a:rPr lang="tr-TR" altLang="en-US" sz="2000" dirty="0">
                <a:cs typeface="Times New Roman" pitchFamily="18" charset="0"/>
                <a:sym typeface="Symbol" pitchFamily="18" charset="2"/>
              </a:rPr>
              <a:t>hesap çekme dayanımı </a:t>
            </a:r>
            <a:r>
              <a:rPr lang="tr-TR" altLang="en-US" sz="2000" b="1" i="1" dirty="0">
                <a:cs typeface="Times New Roman" pitchFamily="18" charset="0"/>
                <a:sym typeface="Symbol" pitchFamily="18" charset="2"/>
              </a:rPr>
              <a:t>f</a:t>
            </a:r>
            <a:r>
              <a:rPr lang="tr-TR" altLang="en-US" sz="2000" b="1" i="1" baseline="-30000" dirty="0">
                <a:cs typeface="Times New Roman" pitchFamily="18" charset="0"/>
                <a:sym typeface="Symbol" pitchFamily="18" charset="2"/>
              </a:rPr>
              <a:t>ctd</a:t>
            </a:r>
            <a:r>
              <a:rPr lang="tr-TR" altLang="en-US" sz="2000" i="1" dirty="0">
                <a:cs typeface="Times New Roman" pitchFamily="18" charset="0"/>
                <a:sym typeface="Symbol" pitchFamily="18" charset="2"/>
              </a:rPr>
              <a:t> </a:t>
            </a:r>
            <a:r>
              <a:rPr lang="tr-TR" altLang="en-US" sz="2000" dirty="0">
                <a:cs typeface="Times New Roman" pitchFamily="18" charset="0"/>
                <a:sym typeface="Symbol" pitchFamily="18" charset="2"/>
              </a:rPr>
              <a:t>belirlenir.</a:t>
            </a:r>
            <a:endParaRPr lang="tr-TR" altLang="en-US" sz="2000" dirty="0">
              <a:sym typeface="Symbol" pitchFamily="18" charset="2"/>
            </a:endParaRPr>
          </a:p>
          <a:p>
            <a:pPr algn="just">
              <a:lnSpc>
                <a:spcPct val="150000"/>
              </a:lnSpc>
              <a:buFontTx/>
              <a:buChar char="•"/>
            </a:pPr>
            <a:r>
              <a:rPr lang="tr-TR" altLang="en-US" sz="2000" dirty="0" smtClean="0">
                <a:cs typeface="Times New Roman" pitchFamily="18" charset="0"/>
                <a:sym typeface="Symbol" pitchFamily="18" charset="2"/>
              </a:rPr>
              <a:t> Zımbalama </a:t>
            </a:r>
            <a:r>
              <a:rPr lang="tr-TR" altLang="en-US" sz="2000" dirty="0">
                <a:cs typeface="Times New Roman" pitchFamily="18" charset="0"/>
                <a:sym typeface="Symbol" pitchFamily="18" charset="2"/>
              </a:rPr>
              <a:t>dayanımı hesaplanır.</a:t>
            </a:r>
            <a:endParaRPr lang="tr-TR" altLang="en-US" sz="2000" dirty="0">
              <a:sym typeface="Symbol" pitchFamily="18" charset="2"/>
            </a:endParaRPr>
          </a:p>
          <a:p>
            <a:pPr algn="just">
              <a:lnSpc>
                <a:spcPct val="150000"/>
              </a:lnSpc>
            </a:pPr>
            <a:r>
              <a:rPr lang="tr-TR" altLang="en-US" sz="2000" b="1" i="1" dirty="0" smtClean="0">
                <a:cs typeface="Times New Roman" pitchFamily="18" charset="0"/>
                <a:sym typeface="Symbol" pitchFamily="18" charset="2"/>
              </a:rPr>
              <a:t>           V</a:t>
            </a:r>
            <a:r>
              <a:rPr lang="tr-TR" altLang="en-US" sz="2000" b="1" i="1" baseline="-30000" dirty="0" smtClean="0">
                <a:cs typeface="Times New Roman" pitchFamily="18" charset="0"/>
                <a:sym typeface="Symbol" pitchFamily="18" charset="2"/>
              </a:rPr>
              <a:t>pr </a:t>
            </a:r>
            <a:r>
              <a:rPr lang="tr-TR" altLang="en-US" sz="2000" b="1" i="1" dirty="0" smtClean="0">
                <a:cs typeface="Times New Roman" pitchFamily="18" charset="0"/>
                <a:sym typeface="Symbol" pitchFamily="18" charset="2"/>
              </a:rPr>
              <a:t>= </a:t>
            </a:r>
            <a:r>
              <a:rPr lang="tr-TR" altLang="en-US" sz="2000" b="1" i="1" dirty="0" smtClean="0">
                <a:cs typeface="Times New Roman" pitchFamily="18" charset="0"/>
              </a:rPr>
              <a:t>  f</a:t>
            </a:r>
            <a:r>
              <a:rPr lang="tr-TR" altLang="en-US" sz="2000" b="1" i="1" baseline="-30000" dirty="0" smtClean="0">
                <a:cs typeface="Times New Roman" pitchFamily="18" charset="0"/>
                <a:sym typeface="Symbol" pitchFamily="18" charset="2"/>
              </a:rPr>
              <a:t>ctd</a:t>
            </a:r>
            <a:r>
              <a:rPr lang="tr-TR" altLang="en-US" sz="2000" b="1" i="1" dirty="0" smtClean="0">
                <a:cs typeface="Times New Roman" pitchFamily="18" charset="0"/>
                <a:sym typeface="Symbol" pitchFamily="18" charset="2"/>
              </a:rPr>
              <a:t> </a:t>
            </a:r>
            <a:r>
              <a:rPr lang="tr-TR" altLang="en-US" sz="2000" b="1" i="1" dirty="0">
                <a:cs typeface="Times New Roman" pitchFamily="18" charset="0"/>
                <a:sym typeface="Symbol" pitchFamily="18" charset="2"/>
              </a:rPr>
              <a:t>U</a:t>
            </a:r>
            <a:r>
              <a:rPr lang="tr-TR" altLang="en-US" sz="2000" b="1" i="1" baseline="-30000" dirty="0">
                <a:cs typeface="Times New Roman" pitchFamily="18" charset="0"/>
                <a:sym typeface="Symbol" pitchFamily="18" charset="2"/>
              </a:rPr>
              <a:t>p</a:t>
            </a:r>
            <a:r>
              <a:rPr lang="tr-TR" altLang="en-US" sz="2000" b="1" i="1" dirty="0">
                <a:cs typeface="Times New Roman" pitchFamily="18" charset="0"/>
                <a:sym typeface="Symbol" pitchFamily="18" charset="2"/>
              </a:rPr>
              <a:t> d</a:t>
            </a:r>
            <a:endParaRPr lang="tr-TR" altLang="en-US" sz="2000" b="1" i="1" dirty="0">
              <a:sym typeface="Symbol" pitchFamily="18" charset="2"/>
            </a:endParaRPr>
          </a:p>
          <a:p>
            <a:pPr algn="just">
              <a:lnSpc>
                <a:spcPct val="150000"/>
              </a:lnSpc>
              <a:buFontTx/>
              <a:buChar char="•"/>
            </a:pPr>
            <a:r>
              <a:rPr lang="tr-TR" altLang="en-US" sz="2000" dirty="0">
                <a:cs typeface="Times New Roman" pitchFamily="18" charset="0"/>
                <a:sym typeface="Symbol" pitchFamily="18" charset="2"/>
              </a:rPr>
              <a:t>Eğer </a:t>
            </a:r>
            <a:r>
              <a:rPr lang="tr-TR" altLang="en-US" sz="2000" b="1" i="1" dirty="0" smtClean="0">
                <a:cs typeface="Times New Roman" pitchFamily="18" charset="0"/>
                <a:sym typeface="Symbol" pitchFamily="18" charset="2"/>
              </a:rPr>
              <a:t>V</a:t>
            </a:r>
            <a:r>
              <a:rPr lang="tr-TR" altLang="en-US" sz="2000" b="1" i="1" baseline="-30000" dirty="0" smtClean="0">
                <a:cs typeface="Times New Roman" pitchFamily="18" charset="0"/>
                <a:sym typeface="Symbol" pitchFamily="18" charset="2"/>
              </a:rPr>
              <a:t>pr </a:t>
            </a:r>
            <a:r>
              <a:rPr lang="tr-TR" altLang="en-US" sz="2000" b="1" i="1" dirty="0" smtClean="0">
                <a:cs typeface="Times New Roman" pitchFamily="18" charset="0"/>
                <a:sym typeface="Symbol" pitchFamily="18" charset="2"/>
              </a:rPr>
              <a:t>  </a:t>
            </a:r>
            <a:r>
              <a:rPr lang="tr-TR" altLang="en-US" sz="2000" b="1" i="1" dirty="0" smtClean="0">
                <a:cs typeface="Times New Roman" pitchFamily="18" charset="0"/>
              </a:rPr>
              <a:t>V</a:t>
            </a:r>
            <a:r>
              <a:rPr lang="tr-TR" altLang="en-US" sz="2000" b="1" i="1" baseline="-30000" dirty="0" smtClean="0">
                <a:cs typeface="Times New Roman" pitchFamily="18" charset="0"/>
                <a:sym typeface="Symbol" pitchFamily="18" charset="2"/>
              </a:rPr>
              <a:t>d</a:t>
            </a:r>
            <a:r>
              <a:rPr lang="tr-TR" altLang="en-US" sz="2000" b="1" i="1" dirty="0" smtClean="0">
                <a:cs typeface="Times New Roman" pitchFamily="18" charset="0"/>
                <a:sym typeface="Symbol" pitchFamily="18" charset="2"/>
              </a:rPr>
              <a:t> </a:t>
            </a:r>
            <a:r>
              <a:rPr lang="tr-TR" altLang="en-US" sz="2000" dirty="0">
                <a:cs typeface="Times New Roman" pitchFamily="18" charset="0"/>
                <a:sym typeface="Symbol" pitchFamily="18" charset="2"/>
              </a:rPr>
              <a:t>ise, zımbalama güvenliği sağlanmıştır.</a:t>
            </a:r>
            <a:endParaRPr lang="tr-TR" altLang="en-US" sz="2000" dirty="0">
              <a:sym typeface="Symbol" pitchFamily="18" charset="2"/>
            </a:endParaRPr>
          </a:p>
        </p:txBody>
      </p:sp>
      <p:graphicFrame>
        <p:nvGraphicFramePr>
          <p:cNvPr id="44037" name="Object 4"/>
          <p:cNvGraphicFramePr>
            <a:graphicFrameLocks noChangeAspect="1"/>
          </p:cNvGraphicFramePr>
          <p:nvPr/>
        </p:nvGraphicFramePr>
        <p:xfrm>
          <a:off x="1403350" y="2924175"/>
          <a:ext cx="1152525" cy="720725"/>
        </p:xfrm>
        <a:graphic>
          <a:graphicData uri="http://schemas.openxmlformats.org/presentationml/2006/ole">
            <mc:AlternateContent xmlns:mc="http://schemas.openxmlformats.org/markup-compatibility/2006">
              <mc:Choice xmlns:v="urn:schemas-microsoft-com:vml" Requires="v">
                <p:oleObj spid="_x0000_s44104" name="Denklem" r:id="rId4" imgW="647419" imgH="444307" progId="Equation.3">
                  <p:embed/>
                </p:oleObj>
              </mc:Choice>
              <mc:Fallback>
                <p:oleObj name="Denklem" r:id="rId4" imgW="647419" imgH="44430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2924175"/>
                        <a:ext cx="11525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4038" name="4 Resim"/>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4039"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mc:AlternateContent xmlns:mc="http://schemas.openxmlformats.org/markup-compatibility/2006">
        <mc:Choice xmlns:a14="http://schemas.microsoft.com/office/drawing/2010/main" Requires="a14">
          <p:sp>
            <p:nvSpPr>
              <p:cNvPr id="8" name="Metin kutusu 7"/>
              <p:cNvSpPr txBox="1"/>
              <p:nvPr/>
            </p:nvSpPr>
            <p:spPr>
              <a:xfrm>
                <a:off x="2281599" y="3068960"/>
                <a:ext cx="93610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i="1" smtClean="0">
                          <a:latin typeface="Cambria Math"/>
                          <a:ea typeface="Cambria Math"/>
                        </a:rPr>
                        <m:t>×</m:t>
                      </m:r>
                      <m:r>
                        <a:rPr lang="tr-TR" b="0" i="1" smtClean="0">
                          <a:latin typeface="Cambria Math"/>
                          <a:ea typeface="Cambria Math"/>
                        </a:rPr>
                        <m:t>0.4</m:t>
                      </m:r>
                    </m:oMath>
                  </m:oMathPara>
                </a14:m>
                <a:endParaRPr lang="tr-TR" dirty="0"/>
              </a:p>
            </p:txBody>
          </p:sp>
        </mc:Choice>
        <mc:Fallback>
          <p:sp>
            <p:nvSpPr>
              <p:cNvPr id="8" name="Metin kutusu 7"/>
              <p:cNvSpPr txBox="1">
                <a:spLocks noRot="1" noChangeAspect="1" noMove="1" noResize="1" noEditPoints="1" noAdjustHandles="1" noChangeArrowheads="1" noChangeShapeType="1" noTextEdit="1"/>
              </p:cNvSpPr>
              <p:nvPr/>
            </p:nvSpPr>
            <p:spPr>
              <a:xfrm>
                <a:off x="2281599" y="3068960"/>
                <a:ext cx="936104" cy="369332"/>
              </a:xfrm>
              <a:prstGeom prst="rect">
                <a:avLst/>
              </a:prstGeom>
              <a:blipFill rotWithShape="1">
                <a:blip r:embed="rId7"/>
                <a:stretch>
                  <a:fillRect/>
                </a:stretch>
              </a:blipFill>
            </p:spPr>
            <p:txBody>
              <a:bodyPr/>
              <a:lstStyle/>
              <a:p>
                <a:r>
                  <a:rPr lang="tr-TR">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83568" y="375335"/>
            <a:ext cx="7344816" cy="2477601"/>
          </a:xfrm>
          <a:prstGeom prst="rect">
            <a:avLst/>
          </a:prstGeom>
          <a:noFill/>
        </p:spPr>
        <p:txBody>
          <a:bodyPr wrap="square" rtlCol="0">
            <a:spAutoFit/>
          </a:bodyPr>
          <a:lstStyle/>
          <a:p>
            <a:pPr algn="just">
              <a:lnSpc>
                <a:spcPct val="150000"/>
              </a:lnSpc>
            </a:pPr>
            <a:r>
              <a:rPr lang="tr-TR" dirty="0" smtClean="0"/>
              <a:t>Kirişsiz döşeme ve tekil temellerde kolon yöresinde oluşan bu asal çekme gerilmeleri betonun çekme dayanımını aştığında, asal çekme gerilmelerine dik yönde eğik çatlaklar oluşur. </a:t>
            </a:r>
            <a:r>
              <a:rPr lang="tr-TR" altLang="en-US" dirty="0">
                <a:cs typeface="Times New Roman" pitchFamily="18" charset="0"/>
              </a:rPr>
              <a:t>Asal çekme gerilmeleri genelde plak düzlemine 45</a:t>
            </a:r>
            <a:r>
              <a:rPr lang="tr-TR" altLang="en-US" dirty="0">
                <a:cs typeface="Times New Roman" pitchFamily="18" charset="0"/>
                <a:sym typeface="Symbol" pitchFamily="18" charset="2"/>
              </a:rPr>
              <a:t>’ </a:t>
            </a:r>
            <a:r>
              <a:rPr lang="tr-TR" altLang="en-US" dirty="0">
                <a:cs typeface="Times New Roman" pitchFamily="18" charset="0"/>
              </a:rPr>
              <a:t>lik bir açı yaptığından, çatlaklar da 45</a:t>
            </a:r>
            <a:r>
              <a:rPr lang="tr-TR" altLang="en-US" dirty="0">
                <a:cs typeface="Times New Roman" pitchFamily="18" charset="0"/>
                <a:sym typeface="Symbol" pitchFamily="18" charset="2"/>
              </a:rPr>
              <a:t>’ </a:t>
            </a:r>
            <a:r>
              <a:rPr lang="tr-TR" altLang="en-US" dirty="0">
                <a:cs typeface="Times New Roman" pitchFamily="18" charset="0"/>
              </a:rPr>
              <a:t>lik bir eğim ile oluşur. </a:t>
            </a:r>
            <a:endParaRPr lang="tr-TR" altLang="en-US" dirty="0">
              <a:cs typeface="Times New Roman" pitchFamily="18" charset="0"/>
              <a:sym typeface="Symbol" pitchFamily="18" charset="2"/>
            </a:endParaRPr>
          </a:p>
          <a:p>
            <a:endParaRPr lang="tr-TR" sz="20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45407"/>
            <a:ext cx="3374892" cy="412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37" y="2892541"/>
            <a:ext cx="3433539" cy="332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684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Dikdörtgen"/>
          <p:cNvSpPr>
            <a:spLocks noChangeArrowheads="1"/>
          </p:cNvSpPr>
          <p:nvPr/>
        </p:nvSpPr>
        <p:spPr bwMode="auto">
          <a:xfrm>
            <a:off x="0" y="188913"/>
            <a:ext cx="8820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685800" algn="l"/>
              </a:tabLst>
              <a:defRPr>
                <a:solidFill>
                  <a:schemeClr val="tx1"/>
                </a:solidFill>
                <a:latin typeface="Arial" charset="0"/>
                <a:cs typeface="Arial" charset="0"/>
              </a:defRPr>
            </a:lvl1pPr>
            <a:lvl2pPr marL="742950" indent="-285750">
              <a:tabLst>
                <a:tab pos="685800" algn="l"/>
              </a:tabLst>
              <a:defRPr>
                <a:solidFill>
                  <a:schemeClr val="tx1"/>
                </a:solidFill>
                <a:latin typeface="Arial" charset="0"/>
                <a:cs typeface="Arial" charset="0"/>
              </a:defRPr>
            </a:lvl2pPr>
            <a:lvl3pPr>
              <a:tabLst>
                <a:tab pos="685800" algn="l"/>
              </a:tabLst>
              <a:defRPr>
                <a:solidFill>
                  <a:schemeClr val="tx1"/>
                </a:solidFill>
                <a:latin typeface="Arial" charset="0"/>
                <a:cs typeface="Arial" charset="0"/>
              </a:defRPr>
            </a:lvl3pPr>
            <a:lvl4pPr marL="1600200" indent="-228600">
              <a:tabLst>
                <a:tab pos="685800" algn="l"/>
              </a:tabLst>
              <a:defRPr>
                <a:solidFill>
                  <a:schemeClr val="tx1"/>
                </a:solidFill>
                <a:latin typeface="Arial" charset="0"/>
                <a:cs typeface="Arial" charset="0"/>
              </a:defRPr>
            </a:lvl4pPr>
            <a:lvl5pPr marL="2057400" indent="-228600">
              <a:tabLst>
                <a:tab pos="6858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58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58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58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5800" algn="l"/>
              </a:tabLst>
              <a:defRPr>
                <a:solidFill>
                  <a:schemeClr val="tx1"/>
                </a:solidFill>
                <a:latin typeface="Arial" charset="0"/>
                <a:cs typeface="Arial" charset="0"/>
              </a:defRPr>
            </a:lvl9pPr>
          </a:lstStyle>
          <a:p>
            <a:pPr lvl="2" algn="just">
              <a:lnSpc>
                <a:spcPct val="150000"/>
              </a:lnSpc>
              <a:buFontTx/>
              <a:buChar char="•"/>
            </a:pPr>
            <a:r>
              <a:rPr lang="tr-TR" altLang="en-US" sz="2000" dirty="0">
                <a:cs typeface="Times New Roman" pitchFamily="18" charset="0"/>
                <a:sym typeface="Symbol" pitchFamily="18" charset="2"/>
              </a:rPr>
              <a:t>Eğer </a:t>
            </a:r>
            <a:r>
              <a:rPr lang="tr-TR" altLang="en-US" sz="2000" b="1" i="1" dirty="0">
                <a:cs typeface="Times New Roman" pitchFamily="18" charset="0"/>
                <a:sym typeface="Symbol" pitchFamily="18" charset="2"/>
              </a:rPr>
              <a:t>V</a:t>
            </a:r>
            <a:r>
              <a:rPr lang="tr-TR" altLang="en-US" sz="2000" b="1" i="1" baseline="-30000" dirty="0">
                <a:cs typeface="Times New Roman" pitchFamily="18" charset="0"/>
                <a:sym typeface="Symbol" pitchFamily="18" charset="2"/>
              </a:rPr>
              <a:t>pr</a:t>
            </a:r>
            <a:r>
              <a:rPr lang="tr-TR" altLang="en-US" sz="2000" b="1" i="1" dirty="0">
                <a:cs typeface="Times New Roman" pitchFamily="18" charset="0"/>
                <a:sym typeface="Symbol" pitchFamily="18" charset="2"/>
              </a:rPr>
              <a:t>&lt;V</a:t>
            </a:r>
            <a:r>
              <a:rPr lang="tr-TR" altLang="en-US" sz="2000" b="1" i="1" baseline="-30000" dirty="0">
                <a:cs typeface="Times New Roman" pitchFamily="18" charset="0"/>
                <a:sym typeface="Symbol" pitchFamily="18" charset="2"/>
              </a:rPr>
              <a:t>d</a:t>
            </a:r>
            <a:r>
              <a:rPr lang="tr-TR" altLang="en-US" sz="2000" dirty="0">
                <a:cs typeface="Times New Roman" pitchFamily="18" charset="0"/>
                <a:sym typeface="Symbol" pitchFamily="18" charset="2"/>
              </a:rPr>
              <a:t> ise, döşeme kalınlığı veya kolon boyutlarını büyülterek </a:t>
            </a:r>
            <a:r>
              <a:rPr lang="tr-TR" altLang="en-US" sz="2000" b="1" i="1" dirty="0" smtClean="0">
                <a:cs typeface="Times New Roman" pitchFamily="18" charset="0"/>
                <a:sym typeface="Symbol" pitchFamily="18" charset="2"/>
              </a:rPr>
              <a:t>V</a:t>
            </a:r>
            <a:r>
              <a:rPr lang="tr-TR" altLang="en-US" sz="2000" b="1" i="1" baseline="-30000" dirty="0" smtClean="0">
                <a:cs typeface="Times New Roman" pitchFamily="18" charset="0"/>
                <a:sym typeface="Symbol" pitchFamily="18" charset="2"/>
              </a:rPr>
              <a:t>pr </a:t>
            </a:r>
            <a:r>
              <a:rPr lang="tr-TR" altLang="en-US" sz="2000" b="1" i="1" dirty="0" smtClean="0">
                <a:cs typeface="Times New Roman" pitchFamily="18" charset="0"/>
                <a:sym typeface="Symbol" pitchFamily="18" charset="2"/>
              </a:rPr>
              <a:t> </a:t>
            </a:r>
            <a:r>
              <a:rPr lang="tr-TR" altLang="en-US" sz="2000" b="1" i="1" dirty="0" smtClean="0">
                <a:cs typeface="Times New Roman" pitchFamily="18" charset="0"/>
              </a:rPr>
              <a:t>V</a:t>
            </a:r>
            <a:r>
              <a:rPr lang="tr-TR" altLang="en-US" sz="2000" b="1" i="1" baseline="-30000" dirty="0" smtClean="0">
                <a:cs typeface="Times New Roman" pitchFamily="18" charset="0"/>
                <a:sym typeface="Symbol" pitchFamily="18" charset="2"/>
              </a:rPr>
              <a:t>d</a:t>
            </a:r>
            <a:r>
              <a:rPr lang="tr-TR" altLang="en-US" sz="2000" b="1" i="1" dirty="0" smtClean="0">
                <a:cs typeface="Times New Roman" pitchFamily="18" charset="0"/>
                <a:sym typeface="Symbol" pitchFamily="18" charset="2"/>
              </a:rPr>
              <a:t> </a:t>
            </a:r>
            <a:r>
              <a:rPr lang="tr-TR" altLang="en-US" sz="2000" dirty="0">
                <a:cs typeface="Times New Roman" pitchFamily="18" charset="0"/>
                <a:sym typeface="Symbol" pitchFamily="18" charset="2"/>
              </a:rPr>
              <a:t>koşulu sağlanır. Deprem momentleri nedeni ile </a:t>
            </a:r>
            <a:r>
              <a:rPr lang="tr-TR" altLang="en-US" sz="2000" b="1" i="1" dirty="0" smtClean="0">
                <a:cs typeface="Times New Roman" pitchFamily="18" charset="0"/>
                <a:sym typeface="Symbol" pitchFamily="18" charset="2"/>
              </a:rPr>
              <a:t>V</a:t>
            </a:r>
            <a:r>
              <a:rPr lang="tr-TR" altLang="en-US" sz="2000" b="1" i="1" baseline="-30000" dirty="0" smtClean="0">
                <a:cs typeface="Times New Roman" pitchFamily="18" charset="0"/>
                <a:sym typeface="Symbol" pitchFamily="18" charset="2"/>
              </a:rPr>
              <a:t>pr </a:t>
            </a:r>
            <a:r>
              <a:rPr lang="tr-TR" altLang="en-US" sz="2000" b="1" i="1" dirty="0" smtClean="0">
                <a:cs typeface="Times New Roman" pitchFamily="18" charset="0"/>
                <a:sym typeface="Symbol" pitchFamily="18" charset="2"/>
              </a:rPr>
              <a:t>&lt; V</a:t>
            </a:r>
            <a:r>
              <a:rPr lang="tr-TR" altLang="en-US" sz="2000" b="1" i="1" baseline="-30000" dirty="0" smtClean="0">
                <a:cs typeface="Times New Roman" pitchFamily="18" charset="0"/>
                <a:sym typeface="Symbol" pitchFamily="18" charset="2"/>
              </a:rPr>
              <a:t>d</a:t>
            </a:r>
            <a:r>
              <a:rPr lang="tr-TR" altLang="en-US" sz="2000" dirty="0" smtClean="0">
                <a:cs typeface="Times New Roman" pitchFamily="18" charset="0"/>
                <a:sym typeface="Symbol" pitchFamily="18" charset="2"/>
              </a:rPr>
              <a:t> </a:t>
            </a:r>
            <a:r>
              <a:rPr lang="tr-TR" altLang="en-US" sz="2000" dirty="0">
                <a:cs typeface="Times New Roman" pitchFamily="18" charset="0"/>
                <a:sym typeface="Symbol" pitchFamily="18" charset="2"/>
              </a:rPr>
              <a:t>ise, zımbalama donatısı kullanarak güvenlik sağlanır. Ancak </a:t>
            </a:r>
            <a:r>
              <a:rPr lang="tr-TR" altLang="en-US" sz="2000" b="1" i="1" dirty="0" smtClean="0">
                <a:cs typeface="Times New Roman" pitchFamily="18" charset="0"/>
                <a:sym typeface="Symbol" pitchFamily="18" charset="2"/>
              </a:rPr>
              <a:t>V</a:t>
            </a:r>
            <a:r>
              <a:rPr lang="tr-TR" altLang="en-US" sz="2000" b="1" i="1" baseline="-25000" dirty="0" smtClean="0">
                <a:cs typeface="Times New Roman" pitchFamily="18" charset="0"/>
                <a:sym typeface="Symbol" pitchFamily="18" charset="2"/>
              </a:rPr>
              <a:t>d </a:t>
            </a:r>
            <a:r>
              <a:rPr lang="tr-TR" altLang="en-US" sz="2000" b="1" i="1" dirty="0" smtClean="0">
                <a:cs typeface="Times New Roman" pitchFamily="18" charset="0"/>
                <a:sym typeface="Symbol" pitchFamily="18" charset="2"/>
              </a:rPr>
              <a:t> </a:t>
            </a:r>
            <a:r>
              <a:rPr lang="tr-TR" altLang="en-US" sz="2000" b="1" i="1" dirty="0" smtClean="0">
                <a:cs typeface="Times New Roman" pitchFamily="18" charset="0"/>
              </a:rPr>
              <a:t>1.5V</a:t>
            </a:r>
            <a:r>
              <a:rPr lang="tr-TR" altLang="en-US" sz="2000" b="1" i="1" baseline="-30000" dirty="0" smtClean="0">
                <a:cs typeface="Times New Roman" pitchFamily="18" charset="0"/>
                <a:sym typeface="Symbol" pitchFamily="18" charset="2"/>
              </a:rPr>
              <a:t>pr</a:t>
            </a:r>
            <a:r>
              <a:rPr lang="tr-TR" altLang="en-US" sz="2000" b="1" i="1" dirty="0" smtClean="0">
                <a:cs typeface="Times New Roman" pitchFamily="18" charset="0"/>
                <a:sym typeface="Symbol" pitchFamily="18" charset="2"/>
              </a:rPr>
              <a:t> </a:t>
            </a:r>
            <a:r>
              <a:rPr lang="tr-TR" altLang="en-US" sz="2000" dirty="0">
                <a:cs typeface="Times New Roman" pitchFamily="18" charset="0"/>
                <a:sym typeface="Symbol" pitchFamily="18" charset="2"/>
              </a:rPr>
              <a:t>koşulu mutlaka sağlanmalıdır.</a:t>
            </a:r>
          </a:p>
        </p:txBody>
      </p:sp>
      <p:sp>
        <p:nvSpPr>
          <p:cNvPr id="45059" name="Rectangle 1"/>
          <p:cNvSpPr>
            <a:spLocks noChangeArrowheads="1"/>
          </p:cNvSpPr>
          <p:nvPr/>
        </p:nvSpPr>
        <p:spPr bwMode="auto">
          <a:xfrm>
            <a:off x="71313" y="2060575"/>
            <a:ext cx="88931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85800" algn="l"/>
              </a:tabLst>
              <a:defRPr>
                <a:solidFill>
                  <a:schemeClr val="tx1"/>
                </a:solidFill>
                <a:latin typeface="Arial" charset="0"/>
                <a:cs typeface="Arial" charset="0"/>
              </a:defRPr>
            </a:lvl1pPr>
            <a:lvl2pPr marL="742950" indent="-285750">
              <a:tabLst>
                <a:tab pos="685800" algn="l"/>
              </a:tabLst>
              <a:defRPr>
                <a:solidFill>
                  <a:schemeClr val="tx1"/>
                </a:solidFill>
                <a:latin typeface="Arial" charset="0"/>
                <a:cs typeface="Arial" charset="0"/>
              </a:defRPr>
            </a:lvl2pPr>
            <a:lvl3pPr marL="1143000" indent="-228600">
              <a:tabLst>
                <a:tab pos="685800" algn="l"/>
              </a:tabLst>
              <a:defRPr>
                <a:solidFill>
                  <a:schemeClr val="tx1"/>
                </a:solidFill>
                <a:latin typeface="Arial" charset="0"/>
                <a:cs typeface="Arial" charset="0"/>
              </a:defRPr>
            </a:lvl3pPr>
            <a:lvl4pPr marL="1600200" indent="-228600">
              <a:tabLst>
                <a:tab pos="685800" algn="l"/>
              </a:tabLst>
              <a:defRPr>
                <a:solidFill>
                  <a:schemeClr val="tx1"/>
                </a:solidFill>
                <a:latin typeface="Arial" charset="0"/>
                <a:cs typeface="Arial" charset="0"/>
              </a:defRPr>
            </a:lvl4pPr>
            <a:lvl5pPr marL="2057400" indent="-228600">
              <a:tabLst>
                <a:tab pos="6858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58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58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58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5800" algn="l"/>
              </a:tabLst>
              <a:defRPr>
                <a:solidFill>
                  <a:schemeClr val="tx1"/>
                </a:solidFill>
                <a:latin typeface="Arial" charset="0"/>
                <a:cs typeface="Arial" charset="0"/>
              </a:defRPr>
            </a:lvl9pPr>
          </a:lstStyle>
          <a:p>
            <a:pPr algn="just" eaLnBrk="1" hangingPunct="1">
              <a:lnSpc>
                <a:spcPct val="150000"/>
              </a:lnSpc>
            </a:pPr>
            <a:r>
              <a:rPr lang="tr-TR" altLang="en-US" sz="2000" b="1" u="sng" dirty="0">
                <a:cs typeface="Times New Roman" pitchFamily="18" charset="0"/>
              </a:rPr>
              <a:t>Dikkat edilecek hususlar:</a:t>
            </a:r>
          </a:p>
          <a:p>
            <a:pPr algn="just">
              <a:lnSpc>
                <a:spcPct val="150000"/>
              </a:lnSpc>
              <a:buFontTx/>
              <a:buChar char="•"/>
            </a:pPr>
            <a:r>
              <a:rPr lang="tr-TR" altLang="en-US" sz="2000" dirty="0">
                <a:cs typeface="Times New Roman" pitchFamily="18" charset="0"/>
              </a:rPr>
              <a:t>Yapıda çok iyi bir denetimle, gerekli beton dayanımı kesinlikle sağlanmalıdır.</a:t>
            </a:r>
            <a:endParaRPr lang="tr-TR" altLang="en-US" sz="2000" dirty="0"/>
          </a:p>
          <a:p>
            <a:pPr algn="just">
              <a:lnSpc>
                <a:spcPct val="150000"/>
              </a:lnSpc>
              <a:buFontTx/>
              <a:buChar char="•"/>
            </a:pPr>
            <a:r>
              <a:rPr lang="tr-TR" altLang="en-US" sz="2000" dirty="0">
                <a:cs typeface="Times New Roman" pitchFamily="18" charset="0"/>
              </a:rPr>
              <a:t>Yatay kuvvetler yeterli perde duvarlarla alınmalıdır.</a:t>
            </a:r>
            <a:endParaRPr lang="tr-TR" altLang="en-US" sz="2000" dirty="0"/>
          </a:p>
          <a:p>
            <a:pPr algn="just">
              <a:lnSpc>
                <a:spcPct val="150000"/>
              </a:lnSpc>
              <a:buFontTx/>
              <a:buChar char="•"/>
            </a:pPr>
            <a:r>
              <a:rPr lang="tr-TR" altLang="en-US" sz="2000" dirty="0">
                <a:cs typeface="Times New Roman" pitchFamily="18" charset="0"/>
              </a:rPr>
              <a:t>Kalıp alma sürelerine dikkat edilmeli ve dikmelerin bir bölümü en az iki kat boyunca sökülmeden yerinde bırakılmalıdır.</a:t>
            </a:r>
            <a:endParaRPr lang="tr-TR" altLang="en-US" sz="2000" dirty="0"/>
          </a:p>
          <a:p>
            <a:pPr algn="just">
              <a:lnSpc>
                <a:spcPct val="150000"/>
              </a:lnSpc>
              <a:buFontTx/>
              <a:buChar char="•"/>
            </a:pPr>
            <a:r>
              <a:rPr lang="tr-TR" altLang="en-US" sz="2000" dirty="0">
                <a:cs typeface="Times New Roman" pitchFamily="18" charset="0"/>
              </a:rPr>
              <a:t>Kenar ve köşe kolonlarda döşemenin kolon yüzünden dışarı doğru uzaması sağlanmalı veya döşeme kenarlarında kiriş bulundurulmalıdır. Döşemenin kolon yüzünde bitirildiği durumlarda zımbalama çok kritik olabilir.</a:t>
            </a:r>
            <a:endParaRPr lang="tr-TR" altLang="en-US" sz="2000" dirty="0"/>
          </a:p>
        </p:txBody>
      </p:sp>
      <p:pic>
        <p:nvPicPr>
          <p:cNvPr id="45060" name="4 Resi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5061"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71759" y="955646"/>
            <a:ext cx="87487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sz="2000" b="1" u="sng" dirty="0">
                <a:cs typeface="Times New Roman" pitchFamily="18" charset="0"/>
              </a:rPr>
              <a:t>Zımbalama Donatısı:</a:t>
            </a:r>
          </a:p>
          <a:p>
            <a:pPr algn="just" eaLnBrk="1" hangingPunct="1">
              <a:lnSpc>
                <a:spcPct val="150000"/>
              </a:lnSpc>
            </a:pPr>
            <a:endParaRPr lang="tr-TR" altLang="en-US" sz="2000" b="1" u="sng" dirty="0">
              <a:cs typeface="Times New Roman" pitchFamily="18" charset="0"/>
            </a:endParaRPr>
          </a:p>
          <a:p>
            <a:pPr algn="just">
              <a:lnSpc>
                <a:spcPct val="150000"/>
              </a:lnSpc>
            </a:pPr>
            <a:r>
              <a:rPr lang="tr-TR" altLang="en-US" sz="2000" dirty="0">
                <a:cs typeface="Times New Roman" pitchFamily="18" charset="0"/>
              </a:rPr>
              <a:t>                  Zımbalama donatısında </a:t>
            </a:r>
            <a:r>
              <a:rPr lang="tr-TR" altLang="en-US" sz="2000" b="1" i="1" dirty="0">
                <a:cs typeface="Times New Roman" pitchFamily="18" charset="0"/>
              </a:rPr>
              <a:t>f</a:t>
            </a:r>
            <a:r>
              <a:rPr lang="tr-TR" altLang="en-US" sz="2000" b="1" i="1" baseline="-30000" dirty="0">
                <a:cs typeface="Times New Roman" pitchFamily="18" charset="0"/>
              </a:rPr>
              <a:t>yd</a:t>
            </a:r>
            <a:r>
              <a:rPr lang="tr-TR" altLang="en-US" sz="2000" b="1" i="1" dirty="0" smtClean="0">
                <a:cs typeface="Times New Roman" pitchFamily="18" charset="0"/>
              </a:rPr>
              <a:t>= 0.5f</a:t>
            </a:r>
            <a:r>
              <a:rPr lang="tr-TR" altLang="en-US" sz="2000" b="1" i="1" baseline="-30000" dirty="0" smtClean="0">
                <a:cs typeface="Times New Roman" pitchFamily="18" charset="0"/>
              </a:rPr>
              <a:t>yd</a:t>
            </a:r>
            <a:r>
              <a:rPr lang="tr-TR" altLang="en-US" sz="2000" dirty="0" smtClean="0">
                <a:cs typeface="Times New Roman" pitchFamily="18" charset="0"/>
              </a:rPr>
              <a:t> </a:t>
            </a:r>
            <a:r>
              <a:rPr lang="tr-TR" altLang="en-US" sz="2000" dirty="0">
                <a:cs typeface="Times New Roman" pitchFamily="18" charset="0"/>
              </a:rPr>
              <a:t>ve </a:t>
            </a:r>
            <a:r>
              <a:rPr lang="tr-TR" altLang="en-US" sz="2000" b="1" i="1" dirty="0" smtClean="0">
                <a:cs typeface="Times New Roman" pitchFamily="18" charset="0"/>
              </a:rPr>
              <a:t>V</a:t>
            </a:r>
            <a:r>
              <a:rPr lang="tr-TR" altLang="en-US" sz="2000" b="1" i="1" baseline="-30000" dirty="0" smtClean="0">
                <a:cs typeface="Times New Roman" pitchFamily="18" charset="0"/>
              </a:rPr>
              <a:t>d </a:t>
            </a:r>
            <a:r>
              <a:rPr lang="tr-TR" altLang="en-US" sz="2000" b="1" i="1" dirty="0" smtClean="0">
                <a:cs typeface="Times New Roman" pitchFamily="18" charset="0"/>
                <a:sym typeface="Symbol" pitchFamily="18" charset="2"/>
              </a:rPr>
              <a:t> </a:t>
            </a:r>
            <a:r>
              <a:rPr lang="tr-TR" altLang="en-US" sz="2000" b="1" i="1" dirty="0" smtClean="0">
                <a:cs typeface="Times New Roman" pitchFamily="18" charset="0"/>
              </a:rPr>
              <a:t>1.5V</a:t>
            </a:r>
            <a:r>
              <a:rPr lang="tr-TR" altLang="en-US" sz="2000" b="1" i="1" baseline="-30000" dirty="0" smtClean="0">
                <a:cs typeface="Times New Roman" pitchFamily="18" charset="0"/>
                <a:sym typeface="Symbol" pitchFamily="18" charset="2"/>
              </a:rPr>
              <a:t>pr</a:t>
            </a:r>
            <a:r>
              <a:rPr lang="tr-TR" altLang="en-US" sz="2000" dirty="0" smtClean="0">
                <a:cs typeface="Times New Roman" pitchFamily="18" charset="0"/>
                <a:sym typeface="Symbol" pitchFamily="18" charset="2"/>
              </a:rPr>
              <a:t> </a:t>
            </a:r>
            <a:r>
              <a:rPr lang="tr-TR" altLang="en-US" sz="2000" dirty="0">
                <a:cs typeface="Times New Roman" pitchFamily="18" charset="0"/>
                <a:sym typeface="Symbol" pitchFamily="18" charset="2"/>
              </a:rPr>
              <a:t>koşulunun sağlanması önerilmiştir. Pilyelerden oluşan zımbalama donatısı hesabında, betonca karşılanamayan kesme kuvveti temel alınmalıdır. Gerekli pilye alanı (iki dik yöndeki pilye alanlarının toplamı) </a:t>
            </a:r>
            <a:r>
              <a:rPr lang="tr-TR" altLang="en-US" sz="2000" b="1" i="1" dirty="0">
                <a:cs typeface="Times New Roman" pitchFamily="18" charset="0"/>
                <a:sym typeface="Symbol" pitchFamily="18" charset="2"/>
              </a:rPr>
              <a:t>A</a:t>
            </a:r>
            <a:r>
              <a:rPr lang="tr-TR" altLang="en-US" sz="2000" b="1" i="1" baseline="-30000" dirty="0">
                <a:cs typeface="Times New Roman" pitchFamily="18" charset="0"/>
                <a:sym typeface="Symbol" pitchFamily="18" charset="2"/>
              </a:rPr>
              <a:t>sb</a:t>
            </a:r>
            <a:r>
              <a:rPr lang="tr-TR" altLang="en-US" sz="2000" dirty="0">
                <a:cs typeface="Times New Roman" pitchFamily="18" charset="0"/>
                <a:sym typeface="Symbol" pitchFamily="18" charset="2"/>
              </a:rPr>
              <a:t> ile gösterilirse;</a:t>
            </a:r>
          </a:p>
        </p:txBody>
      </p:sp>
      <p:sp>
        <p:nvSpPr>
          <p:cNvPr id="46083" name="Rectangle 3"/>
          <p:cNvSpPr>
            <a:spLocks noChangeArrowheads="1"/>
          </p:cNvSpPr>
          <p:nvPr/>
        </p:nvSpPr>
        <p:spPr bwMode="auto">
          <a:xfrm>
            <a:off x="1470025" y="3998913"/>
            <a:ext cx="1042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altLang="en-US" sz="2000" i="1">
                <a:cs typeface="Times New Roman" pitchFamily="18" charset="0"/>
              </a:rPr>
              <a:t>A</a:t>
            </a:r>
            <a:r>
              <a:rPr lang="tr-TR" altLang="en-US" sz="2000" i="1" baseline="-30000">
                <a:cs typeface="Times New Roman" pitchFamily="18" charset="0"/>
              </a:rPr>
              <a:t>sb</a:t>
            </a:r>
            <a:r>
              <a:rPr lang="tr-TR" altLang="en-US" sz="2000">
                <a:cs typeface="Times New Roman" pitchFamily="18" charset="0"/>
              </a:rPr>
              <a:t>=</a:t>
            </a:r>
            <a:endParaRPr lang="tr-TR" altLang="en-US" sz="3200">
              <a:cs typeface="Times New Roman" pitchFamily="18" charset="0"/>
            </a:endParaRPr>
          </a:p>
        </p:txBody>
      </p:sp>
      <p:graphicFrame>
        <p:nvGraphicFramePr>
          <p:cNvPr id="46084" name="Object 2"/>
          <p:cNvGraphicFramePr>
            <a:graphicFrameLocks noChangeAspect="1"/>
          </p:cNvGraphicFramePr>
          <p:nvPr/>
        </p:nvGraphicFramePr>
        <p:xfrm>
          <a:off x="2124075" y="3789363"/>
          <a:ext cx="2881313" cy="935037"/>
        </p:xfrm>
        <a:graphic>
          <a:graphicData uri="http://schemas.openxmlformats.org/presentationml/2006/ole">
            <mc:AlternateContent xmlns:mc="http://schemas.openxmlformats.org/markup-compatibility/2006">
              <mc:Choice xmlns:v="urn:schemas-microsoft-com:vml" Requires="v">
                <p:oleObj spid="_x0000_s46152" name="Denklem" r:id="rId4" imgW="1651000" imgH="469900" progId="Equation.3">
                  <p:embed/>
                </p:oleObj>
              </mc:Choice>
              <mc:Fallback>
                <p:oleObj name="Denklem" r:id="rId4" imgW="1651000" imgH="4699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3789363"/>
                        <a:ext cx="28813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5" name="Rectangle 4"/>
          <p:cNvSpPr>
            <a:spLocks noChangeArrowheads="1"/>
          </p:cNvSpPr>
          <p:nvPr/>
        </p:nvSpPr>
        <p:spPr bwMode="auto">
          <a:xfrm>
            <a:off x="107950" y="4900613"/>
            <a:ext cx="3311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altLang="en-US" sz="2000">
                <a:cs typeface="Times New Roman" pitchFamily="18" charset="0"/>
              </a:rPr>
              <a:t> denklemi ile bulunur.</a:t>
            </a:r>
            <a:endParaRPr lang="tr-TR" altLang="en-US" sz="3200">
              <a:cs typeface="Times New Roman" pitchFamily="18" charset="0"/>
            </a:endParaRPr>
          </a:p>
        </p:txBody>
      </p:sp>
      <p:pic>
        <p:nvPicPr>
          <p:cNvPr id="46086" name="4 Resim"/>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7"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08050"/>
            <a:ext cx="865822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Metin kutusu 2"/>
          <p:cNvSpPr txBox="1">
            <a:spLocks noChangeArrowheads="1"/>
          </p:cNvSpPr>
          <p:nvPr/>
        </p:nvSpPr>
        <p:spPr bwMode="auto">
          <a:xfrm>
            <a:off x="1331913" y="0"/>
            <a:ext cx="6696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en-US" sz="1600" b="1" dirty="0">
                <a:latin typeface="Times New Roman" pitchFamily="18" charset="0"/>
                <a:cs typeface="Times New Roman" pitchFamily="18" charset="0"/>
              </a:rPr>
              <a:t>Not: </a:t>
            </a:r>
            <a:r>
              <a:rPr lang="tr-TR" altLang="en-US" sz="1600" dirty="0">
                <a:latin typeface="Times New Roman" pitchFamily="18" charset="0"/>
                <a:cs typeface="Times New Roman" pitchFamily="18" charset="0"/>
              </a:rPr>
              <a:t>Bağlantıyı tıklamanız durumunda ders dokümanı kapanabilir. Bu durumda bağlantıyı inceledikten sonra tekrar ders dokümanını açmanız gerekebilir.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8999963" cy="499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a:spLocks noChangeArrowheads="1"/>
          </p:cNvSpPr>
          <p:nvPr/>
        </p:nvSpPr>
        <p:spPr bwMode="auto">
          <a:xfrm>
            <a:off x="1331913" y="0"/>
            <a:ext cx="6696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altLang="en-US" sz="1600" b="1" dirty="0">
                <a:latin typeface="Times New Roman" pitchFamily="18" charset="0"/>
                <a:cs typeface="Times New Roman" pitchFamily="18" charset="0"/>
              </a:rPr>
              <a:t>Not: </a:t>
            </a:r>
            <a:r>
              <a:rPr lang="tr-TR" altLang="en-US" sz="1600" dirty="0">
                <a:latin typeface="Times New Roman" pitchFamily="18" charset="0"/>
                <a:cs typeface="Times New Roman" pitchFamily="18" charset="0"/>
              </a:rPr>
              <a:t>Bağlantıyı tıklamanız durumunda ders dokümanı kapanabilir. Bu durumda bağlantıyı inceledikten sonra tekrar ders dokümanını açmanız gerekebilir.</a:t>
            </a:r>
          </a:p>
        </p:txBody>
      </p:sp>
    </p:spTree>
    <p:extLst>
      <p:ext uri="{BB962C8B-B14F-4D97-AF65-F5344CB8AC3E}">
        <p14:creationId xmlns:p14="http://schemas.microsoft.com/office/powerpoint/2010/main" val="3217107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71759" y="376238"/>
            <a:ext cx="8748713"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85800" algn="l"/>
              </a:tabLst>
              <a:defRPr>
                <a:solidFill>
                  <a:schemeClr val="tx1"/>
                </a:solidFill>
                <a:latin typeface="Arial" charset="0"/>
                <a:cs typeface="Arial" charset="0"/>
              </a:defRPr>
            </a:lvl1pPr>
            <a:lvl2pPr marL="742950" indent="-285750">
              <a:tabLst>
                <a:tab pos="685800" algn="l"/>
              </a:tabLst>
              <a:defRPr>
                <a:solidFill>
                  <a:schemeClr val="tx1"/>
                </a:solidFill>
                <a:latin typeface="Arial" charset="0"/>
                <a:cs typeface="Arial" charset="0"/>
              </a:defRPr>
            </a:lvl2pPr>
            <a:lvl3pPr marL="1143000" indent="-228600">
              <a:tabLst>
                <a:tab pos="685800" algn="l"/>
              </a:tabLst>
              <a:defRPr>
                <a:solidFill>
                  <a:schemeClr val="tx1"/>
                </a:solidFill>
                <a:latin typeface="Arial" charset="0"/>
                <a:cs typeface="Arial" charset="0"/>
              </a:defRPr>
            </a:lvl3pPr>
            <a:lvl4pPr marL="1600200" indent="-228600">
              <a:tabLst>
                <a:tab pos="685800" algn="l"/>
              </a:tabLst>
              <a:defRPr>
                <a:solidFill>
                  <a:schemeClr val="tx1"/>
                </a:solidFill>
                <a:latin typeface="Arial" charset="0"/>
                <a:cs typeface="Arial" charset="0"/>
              </a:defRPr>
            </a:lvl4pPr>
            <a:lvl5pPr marL="2057400" indent="-228600">
              <a:tabLst>
                <a:tab pos="6858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858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858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858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85800" algn="l"/>
              </a:tabLst>
              <a:defRPr>
                <a:solidFill>
                  <a:schemeClr val="tx1"/>
                </a:solidFill>
                <a:latin typeface="Arial" charset="0"/>
                <a:cs typeface="Arial" charset="0"/>
              </a:defRPr>
            </a:lvl9pPr>
          </a:lstStyle>
          <a:p>
            <a:pPr algn="just" eaLnBrk="1" hangingPunct="1">
              <a:lnSpc>
                <a:spcPct val="150000"/>
              </a:lnSpc>
            </a:pPr>
            <a:r>
              <a:rPr lang="tr-TR" altLang="en-US" sz="2000" b="1" dirty="0">
                <a:cs typeface="Times New Roman" pitchFamily="18" charset="0"/>
              </a:rPr>
              <a:t>		</a:t>
            </a:r>
            <a:r>
              <a:rPr lang="tr-TR" altLang="en-US" sz="2000" b="1" dirty="0">
                <a:solidFill>
                  <a:srgbClr val="002060"/>
                </a:solidFill>
                <a:cs typeface="Times New Roman" pitchFamily="18" charset="0"/>
              </a:rPr>
              <a:t>ÖRNEK:</a:t>
            </a:r>
          </a:p>
          <a:p>
            <a:pPr algn="just">
              <a:lnSpc>
                <a:spcPct val="150000"/>
              </a:lnSpc>
            </a:pPr>
            <a:r>
              <a:rPr lang="tr-TR" altLang="en-US" sz="2000" dirty="0">
                <a:cs typeface="Times New Roman" pitchFamily="18" charset="0"/>
              </a:rPr>
              <a:t>	</a:t>
            </a:r>
            <a:r>
              <a:rPr lang="tr-TR" altLang="en-US" sz="2000" b="1" dirty="0">
                <a:cs typeface="Times New Roman" pitchFamily="18" charset="0"/>
              </a:rPr>
              <a:t>Bilinenler: </a:t>
            </a:r>
            <a:r>
              <a:rPr lang="tr-TR" altLang="en-US" sz="2000" dirty="0">
                <a:cs typeface="Times New Roman" pitchFamily="18" charset="0"/>
              </a:rPr>
              <a:t>Kirişsiz döşeme. Döşeme 25 cm (d=22 cm), kolon </a:t>
            </a:r>
            <a:r>
              <a:rPr lang="tr-TR" altLang="en-US" sz="2000" dirty="0" smtClean="0">
                <a:cs typeface="Times New Roman" pitchFamily="18" charset="0"/>
              </a:rPr>
              <a:t>en kesit </a:t>
            </a:r>
            <a:r>
              <a:rPr lang="tr-TR" altLang="en-US" sz="2000" dirty="0">
                <a:cs typeface="Times New Roman" pitchFamily="18" charset="0"/>
              </a:rPr>
              <a:t>boyutları 30*30 cm, döşeme hesap yükü, P</a:t>
            </a:r>
            <a:r>
              <a:rPr lang="tr-TR" altLang="en-US" sz="2000" baseline="-30000" dirty="0">
                <a:cs typeface="Times New Roman" pitchFamily="18" charset="0"/>
              </a:rPr>
              <a:t>d</a:t>
            </a:r>
            <a:r>
              <a:rPr lang="tr-TR" altLang="en-US" sz="2000" dirty="0">
                <a:cs typeface="Times New Roman" pitchFamily="18" charset="0"/>
              </a:rPr>
              <a:t>=15 kN/m</a:t>
            </a:r>
            <a:r>
              <a:rPr lang="tr-TR" altLang="en-US" sz="2000" baseline="30000" dirty="0">
                <a:cs typeface="Times New Roman" pitchFamily="18" charset="0"/>
              </a:rPr>
              <a:t>2</a:t>
            </a:r>
            <a:endParaRPr lang="tr-TR" altLang="en-US" sz="2000" dirty="0">
              <a:cs typeface="Times New Roman" pitchFamily="18" charset="0"/>
            </a:endParaRPr>
          </a:p>
          <a:p>
            <a:pPr algn="just">
              <a:lnSpc>
                <a:spcPct val="150000"/>
              </a:lnSpc>
            </a:pPr>
            <a:r>
              <a:rPr lang="tr-TR" altLang="en-US" sz="2000" dirty="0">
                <a:cs typeface="Times New Roman" pitchFamily="18" charset="0"/>
              </a:rPr>
              <a:t>	</a:t>
            </a:r>
            <a:r>
              <a:rPr lang="tr-TR" altLang="en-US" sz="2000" u="sng" dirty="0">
                <a:cs typeface="Times New Roman" pitchFamily="18" charset="0"/>
              </a:rPr>
              <a:t>Düşey yük için hesap değerleri:</a:t>
            </a:r>
            <a:endParaRPr lang="tr-TR" altLang="en-US" sz="2000" u="sng" dirty="0"/>
          </a:p>
          <a:p>
            <a:pPr algn="just">
              <a:lnSpc>
                <a:spcPct val="150000"/>
              </a:lnSpc>
            </a:pPr>
            <a:r>
              <a:rPr lang="tr-TR" altLang="en-US" sz="2000" dirty="0">
                <a:cs typeface="Times New Roman" pitchFamily="18" charset="0"/>
              </a:rPr>
              <a:t>	N</a:t>
            </a:r>
            <a:r>
              <a:rPr lang="tr-TR" altLang="en-US" sz="2000" baseline="-30000" dirty="0">
                <a:cs typeface="Times New Roman" pitchFamily="18" charset="0"/>
              </a:rPr>
              <a:t>d1</a:t>
            </a:r>
            <a:r>
              <a:rPr lang="tr-TR" altLang="en-US" sz="2000" dirty="0">
                <a:cs typeface="Times New Roman" pitchFamily="18" charset="0"/>
              </a:rPr>
              <a:t>=880 kN, N</a:t>
            </a:r>
            <a:r>
              <a:rPr lang="tr-TR" altLang="en-US" sz="2000" baseline="-30000" dirty="0">
                <a:cs typeface="Times New Roman" pitchFamily="18" charset="0"/>
              </a:rPr>
              <a:t>d2</a:t>
            </a:r>
            <a:r>
              <a:rPr lang="tr-TR" altLang="en-US" sz="2000" dirty="0">
                <a:cs typeface="Times New Roman" pitchFamily="18" charset="0"/>
              </a:rPr>
              <a:t>=1300 kN, M</a:t>
            </a:r>
            <a:r>
              <a:rPr lang="tr-TR" altLang="en-US" sz="2000" baseline="-30000" dirty="0">
                <a:cs typeface="Times New Roman" pitchFamily="18" charset="0"/>
              </a:rPr>
              <a:t>d1</a:t>
            </a:r>
            <a:r>
              <a:rPr lang="tr-TR" altLang="en-US" sz="2000" dirty="0">
                <a:cs typeface="Times New Roman" pitchFamily="18" charset="0"/>
              </a:rPr>
              <a:t>=M</a:t>
            </a:r>
            <a:r>
              <a:rPr lang="tr-TR" altLang="en-US" sz="2000" baseline="-30000" dirty="0">
                <a:cs typeface="Times New Roman" pitchFamily="18" charset="0"/>
              </a:rPr>
              <a:t>d2</a:t>
            </a:r>
            <a:r>
              <a:rPr lang="tr-TR" altLang="en-US" sz="2000" dirty="0">
                <a:cs typeface="Times New Roman" pitchFamily="18" charset="0"/>
              </a:rPr>
              <a:t>=0 (İhmal edilecek kadar küçük).</a:t>
            </a:r>
            <a:endParaRPr lang="tr-TR" altLang="en-US" sz="2000" dirty="0"/>
          </a:p>
          <a:p>
            <a:pPr algn="just">
              <a:lnSpc>
                <a:spcPct val="150000"/>
              </a:lnSpc>
            </a:pPr>
            <a:r>
              <a:rPr lang="tr-TR" altLang="en-US" sz="2000" dirty="0">
                <a:cs typeface="Times New Roman" pitchFamily="18" charset="0"/>
              </a:rPr>
              <a:t>	</a:t>
            </a:r>
            <a:r>
              <a:rPr lang="tr-TR" altLang="en-US" sz="2000" u="sng" dirty="0" smtClean="0">
                <a:cs typeface="Times New Roman" pitchFamily="18" charset="0"/>
              </a:rPr>
              <a:t>Deprem + Düşey </a:t>
            </a:r>
            <a:r>
              <a:rPr lang="tr-TR" altLang="en-US" sz="2000" u="sng" dirty="0">
                <a:cs typeface="Times New Roman" pitchFamily="18" charset="0"/>
              </a:rPr>
              <a:t>yük:</a:t>
            </a:r>
            <a:endParaRPr lang="tr-TR" altLang="en-US" sz="2000" u="sng" dirty="0"/>
          </a:p>
          <a:p>
            <a:pPr algn="just">
              <a:lnSpc>
                <a:spcPct val="150000"/>
              </a:lnSpc>
            </a:pPr>
            <a:r>
              <a:rPr lang="tr-TR" altLang="en-US" sz="2000" dirty="0">
                <a:cs typeface="Times New Roman" pitchFamily="18" charset="0"/>
              </a:rPr>
              <a:t>	N</a:t>
            </a:r>
            <a:r>
              <a:rPr lang="tr-TR" altLang="en-US" sz="2000" baseline="-30000" dirty="0">
                <a:cs typeface="Times New Roman" pitchFamily="18" charset="0"/>
              </a:rPr>
              <a:t>d1</a:t>
            </a:r>
            <a:r>
              <a:rPr lang="tr-TR" altLang="en-US" sz="2000" dirty="0" smtClean="0">
                <a:cs typeface="Times New Roman" pitchFamily="18" charset="0"/>
              </a:rPr>
              <a:t>= 800 </a:t>
            </a:r>
            <a:r>
              <a:rPr lang="tr-TR" altLang="en-US" sz="2000" dirty="0">
                <a:cs typeface="Times New Roman" pitchFamily="18" charset="0"/>
              </a:rPr>
              <a:t>kN, N</a:t>
            </a:r>
            <a:r>
              <a:rPr lang="tr-TR" altLang="en-US" sz="2000" baseline="-30000" dirty="0">
                <a:cs typeface="Times New Roman" pitchFamily="18" charset="0"/>
              </a:rPr>
              <a:t>d2</a:t>
            </a:r>
            <a:r>
              <a:rPr lang="tr-TR" altLang="en-US" sz="2000" dirty="0">
                <a:cs typeface="Times New Roman" pitchFamily="18" charset="0"/>
              </a:rPr>
              <a:t>=1170 kN, </a:t>
            </a:r>
            <a:r>
              <a:rPr lang="tr-TR" altLang="en-US" sz="2000" dirty="0" smtClean="0">
                <a:cs typeface="Times New Roman" pitchFamily="18" charset="0"/>
              </a:rPr>
              <a:t>M</a:t>
            </a:r>
            <a:r>
              <a:rPr lang="tr-TR" altLang="en-US" sz="2000" baseline="-30000" dirty="0" smtClean="0">
                <a:cs typeface="Times New Roman" pitchFamily="18" charset="0"/>
              </a:rPr>
              <a:t>d1</a:t>
            </a:r>
            <a:r>
              <a:rPr lang="tr-TR" altLang="en-US" sz="2000" dirty="0" smtClean="0">
                <a:cs typeface="Times New Roman" pitchFamily="18" charset="0"/>
              </a:rPr>
              <a:t>=85 </a:t>
            </a:r>
            <a:r>
              <a:rPr lang="tr-TR" altLang="en-US" sz="2000" dirty="0">
                <a:cs typeface="Times New Roman" pitchFamily="18" charset="0"/>
              </a:rPr>
              <a:t>kN m, M</a:t>
            </a:r>
            <a:r>
              <a:rPr lang="tr-TR" altLang="en-US" sz="2000" baseline="-30000" dirty="0">
                <a:cs typeface="Times New Roman" pitchFamily="18" charset="0"/>
              </a:rPr>
              <a:t>d2</a:t>
            </a:r>
            <a:r>
              <a:rPr lang="tr-TR" altLang="en-US" sz="2000" dirty="0">
                <a:cs typeface="Times New Roman" pitchFamily="18" charset="0"/>
              </a:rPr>
              <a:t>=95 kN m, P</a:t>
            </a:r>
            <a:r>
              <a:rPr lang="tr-TR" altLang="en-US" sz="2000" baseline="-30000" dirty="0">
                <a:cs typeface="Times New Roman" pitchFamily="18" charset="0"/>
              </a:rPr>
              <a:t>d</a:t>
            </a:r>
            <a:r>
              <a:rPr lang="tr-TR" altLang="en-US" sz="2000" dirty="0">
                <a:cs typeface="Times New Roman" pitchFamily="18" charset="0"/>
              </a:rPr>
              <a:t>=10 kN/m</a:t>
            </a:r>
            <a:r>
              <a:rPr lang="tr-TR" altLang="en-US" sz="2000" baseline="30000" dirty="0">
                <a:cs typeface="Times New Roman" pitchFamily="18" charset="0"/>
              </a:rPr>
              <a:t>2</a:t>
            </a:r>
            <a:endParaRPr lang="tr-TR" altLang="en-US" sz="2000" dirty="0"/>
          </a:p>
          <a:p>
            <a:pPr algn="just">
              <a:lnSpc>
                <a:spcPct val="150000"/>
              </a:lnSpc>
            </a:pPr>
            <a:r>
              <a:rPr lang="tr-TR" altLang="en-US" sz="2000" dirty="0">
                <a:cs typeface="Times New Roman" pitchFamily="18" charset="0"/>
              </a:rPr>
              <a:t>	</a:t>
            </a:r>
            <a:r>
              <a:rPr lang="tr-TR" altLang="en-US" sz="2000" u="sng" dirty="0">
                <a:cs typeface="Times New Roman" pitchFamily="18" charset="0"/>
              </a:rPr>
              <a:t>Malzeme</a:t>
            </a:r>
            <a:r>
              <a:rPr lang="tr-TR" altLang="en-US" sz="2000" dirty="0">
                <a:cs typeface="Times New Roman" pitchFamily="18" charset="0"/>
              </a:rPr>
              <a:t> C20, S420, f</a:t>
            </a:r>
            <a:r>
              <a:rPr lang="tr-TR" altLang="en-US" sz="2000" baseline="-30000" dirty="0">
                <a:cs typeface="Times New Roman" pitchFamily="18" charset="0"/>
              </a:rPr>
              <a:t>ctd</a:t>
            </a:r>
            <a:r>
              <a:rPr lang="tr-TR" altLang="en-US" sz="2000" dirty="0">
                <a:cs typeface="Times New Roman" pitchFamily="18" charset="0"/>
              </a:rPr>
              <a:t>=1.0 N/mm</a:t>
            </a:r>
            <a:r>
              <a:rPr lang="tr-TR" altLang="en-US" sz="2000" baseline="30000" dirty="0">
                <a:cs typeface="Times New Roman" pitchFamily="18" charset="0"/>
              </a:rPr>
              <a:t>2</a:t>
            </a:r>
            <a:endParaRPr lang="tr-TR" altLang="en-US" sz="2000" dirty="0"/>
          </a:p>
          <a:p>
            <a:pPr algn="just">
              <a:lnSpc>
                <a:spcPct val="150000"/>
              </a:lnSpc>
            </a:pPr>
            <a:r>
              <a:rPr lang="tr-TR" altLang="en-US" sz="2000" dirty="0">
                <a:cs typeface="Times New Roman" pitchFamily="18" charset="0"/>
              </a:rPr>
              <a:t>	</a:t>
            </a:r>
            <a:r>
              <a:rPr lang="tr-TR" altLang="en-US" sz="2000" b="1" dirty="0">
                <a:cs typeface="Times New Roman" pitchFamily="18" charset="0"/>
              </a:rPr>
              <a:t>İstenen: </a:t>
            </a:r>
            <a:r>
              <a:rPr lang="tr-TR" altLang="en-US" sz="2000" dirty="0">
                <a:cs typeface="Times New Roman" pitchFamily="18" charset="0"/>
              </a:rPr>
              <a:t>Zımbalama güvenliği kontrolü.</a:t>
            </a:r>
            <a:endParaRPr lang="tr-TR" altLang="en-US" sz="2000" dirty="0"/>
          </a:p>
          <a:p>
            <a:pPr algn="just">
              <a:lnSpc>
                <a:spcPct val="150000"/>
              </a:lnSpc>
              <a:buFont typeface="Century Schoolbook" pitchFamily="18" charset="0"/>
              <a:buAutoNum type="alphaLcParenR"/>
            </a:pPr>
            <a:r>
              <a:rPr lang="tr-TR" altLang="en-US" sz="2000" dirty="0" smtClean="0">
                <a:cs typeface="Times New Roman" pitchFamily="18" charset="0"/>
              </a:rPr>
              <a:t> Yalnız </a:t>
            </a:r>
            <a:r>
              <a:rPr lang="tr-TR" altLang="en-US" sz="2000" dirty="0">
                <a:cs typeface="Times New Roman" pitchFamily="18" charset="0"/>
              </a:rPr>
              <a:t>düşey yükler altında</a:t>
            </a:r>
            <a:endParaRPr lang="tr-TR" altLang="en-US" sz="2000" dirty="0"/>
          </a:p>
          <a:p>
            <a:pPr algn="just">
              <a:lnSpc>
                <a:spcPct val="150000"/>
              </a:lnSpc>
              <a:buFont typeface="Century Schoolbook" pitchFamily="18" charset="0"/>
              <a:buAutoNum type="alphaLcParenR"/>
            </a:pPr>
            <a:r>
              <a:rPr lang="tr-TR" altLang="en-US" sz="2000" dirty="0" smtClean="0">
                <a:cs typeface="Times New Roman" pitchFamily="18" charset="0"/>
              </a:rPr>
              <a:t> Deprem + düşey </a:t>
            </a:r>
            <a:r>
              <a:rPr lang="tr-TR" altLang="en-US" sz="2000" dirty="0">
                <a:cs typeface="Times New Roman" pitchFamily="18" charset="0"/>
              </a:rPr>
              <a:t>yükler altında</a:t>
            </a:r>
            <a:endParaRPr lang="tr-TR" altLang="en-US" sz="2000" dirty="0"/>
          </a:p>
        </p:txBody>
      </p:sp>
      <p:pic>
        <p:nvPicPr>
          <p:cNvPr id="48131" name="4 Resi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8132"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770572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9156"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765175"/>
            <a:ext cx="70564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0180"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04813"/>
            <a:ext cx="59055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1204"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33375"/>
            <a:ext cx="525621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573463"/>
            <a:ext cx="45354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4 Resim"/>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2229"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Dikdörtgen"/>
          <p:cNvSpPr>
            <a:spLocks noChangeArrowheads="1"/>
          </p:cNvSpPr>
          <p:nvPr/>
        </p:nvSpPr>
        <p:spPr bwMode="auto">
          <a:xfrm>
            <a:off x="179388" y="620688"/>
            <a:ext cx="85693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sz="2000" dirty="0"/>
              <a:t>	Güvenlik düşey yükler için sağlandığından döşeme kalınlığı arttırılmadan, zımbalama donatısı kullanılarak da depremli durum </a:t>
            </a:r>
            <a:r>
              <a:rPr lang="tr-TR" altLang="en-US" sz="2000" dirty="0" smtClean="0"/>
              <a:t>için güvenlik </a:t>
            </a:r>
            <a:r>
              <a:rPr lang="tr-TR" altLang="en-US" sz="2000" dirty="0"/>
              <a:t>sağlanabilir.</a:t>
            </a:r>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32856"/>
            <a:ext cx="52562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3253"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pic>
        <p:nvPicPr>
          <p:cNvPr id="491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107" y="1844824"/>
            <a:ext cx="29813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2" name="Metin kutusu 1"/>
              <p:cNvSpPr txBox="1"/>
              <p:nvPr/>
            </p:nvSpPr>
            <p:spPr>
              <a:xfrm>
                <a:off x="755576" y="4797152"/>
                <a:ext cx="5832648" cy="92333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a:rPr>
                        <m:t>4</m:t>
                      </m:r>
                      <m:r>
                        <m:rPr>
                          <m:sty m:val="p"/>
                        </m:rPr>
                        <a:rPr lang="el-GR" b="0" i="1" smtClean="0">
                          <a:latin typeface="Cambria Math"/>
                        </a:rPr>
                        <m:t>ϕ</m:t>
                      </m:r>
                      <m:r>
                        <a:rPr lang="tr-TR" b="0" i="1" smtClean="0">
                          <a:latin typeface="Cambria Math"/>
                        </a:rPr>
                        <m:t>12 </m:t>
                      </m:r>
                      <m:d>
                        <m:dPr>
                          <m:ctrlPr>
                            <a:rPr lang="tr-TR" b="0" i="1" smtClean="0">
                              <a:latin typeface="Cambria Math"/>
                            </a:rPr>
                          </m:ctrlPr>
                        </m:dPr>
                        <m:e>
                          <m:r>
                            <a:rPr lang="tr-TR" b="0" i="1" smtClean="0">
                              <a:latin typeface="Cambria Math"/>
                            </a:rPr>
                            <m:t>446 </m:t>
                          </m:r>
                          <m:sSup>
                            <m:sSupPr>
                              <m:ctrlPr>
                                <a:rPr lang="tr-TR" b="0" i="1" smtClean="0">
                                  <a:latin typeface="Cambria Math"/>
                                </a:rPr>
                              </m:ctrlPr>
                            </m:sSupPr>
                            <m:e>
                              <m:r>
                                <a:rPr lang="tr-TR" b="0" i="1" smtClean="0">
                                  <a:latin typeface="Cambria Math"/>
                                </a:rPr>
                                <m:t>𝑚𝑚</m:t>
                              </m:r>
                            </m:e>
                            <m:sup>
                              <m:r>
                                <a:rPr lang="tr-TR" b="0" i="1" smtClean="0">
                                  <a:latin typeface="Cambria Math"/>
                                </a:rPr>
                                <m:t>2</m:t>
                              </m:r>
                            </m:sup>
                          </m:sSup>
                        </m:e>
                      </m:d>
                      <m:r>
                        <a:rPr lang="tr-TR" b="0" i="1" smtClean="0">
                          <a:latin typeface="Cambria Math"/>
                        </a:rPr>
                        <m:t> </m:t>
                      </m:r>
                      <m:r>
                        <a:rPr lang="tr-TR" b="0" i="1" smtClean="0">
                          <a:latin typeface="Cambria Math"/>
                        </a:rPr>
                        <m:t>𝐻𝑒𝑟</m:t>
                      </m:r>
                      <m:r>
                        <a:rPr lang="tr-TR" b="0" i="1" smtClean="0">
                          <a:latin typeface="Cambria Math"/>
                        </a:rPr>
                        <m:t> </m:t>
                      </m:r>
                      <m:r>
                        <a:rPr lang="tr-TR" b="0" i="1" smtClean="0">
                          <a:latin typeface="Cambria Math"/>
                        </a:rPr>
                        <m:t>𝑖𝑘𝑖</m:t>
                      </m:r>
                      <m:r>
                        <a:rPr lang="tr-TR" b="0" i="1" smtClean="0">
                          <a:latin typeface="Cambria Math"/>
                        </a:rPr>
                        <m:t> </m:t>
                      </m:r>
                      <m:r>
                        <a:rPr lang="tr-TR" b="0" i="1" smtClean="0">
                          <a:latin typeface="Cambria Math"/>
                        </a:rPr>
                        <m:t>𝑦</m:t>
                      </m:r>
                      <m:r>
                        <a:rPr lang="tr-TR" b="0" i="1" smtClean="0">
                          <a:latin typeface="Cambria Math"/>
                        </a:rPr>
                        <m:t>ö</m:t>
                      </m:r>
                      <m:r>
                        <a:rPr lang="tr-TR" b="0" i="1" smtClean="0">
                          <a:latin typeface="Cambria Math"/>
                        </a:rPr>
                        <m:t>𝑛𝑑𝑒</m:t>
                      </m:r>
                      <m:r>
                        <a:rPr lang="tr-TR" b="0" i="1" smtClean="0">
                          <a:latin typeface="Cambria Math"/>
                        </a:rPr>
                        <m:t> 2</m:t>
                      </m:r>
                      <m:r>
                        <m:rPr>
                          <m:sty m:val="p"/>
                        </m:rPr>
                        <a:rPr lang="el-GR" i="1">
                          <a:latin typeface="Cambria Math"/>
                        </a:rPr>
                        <m:t>ϕ</m:t>
                      </m:r>
                      <m:r>
                        <a:rPr lang="tr-TR" i="1">
                          <a:latin typeface="Cambria Math"/>
                        </a:rPr>
                        <m:t>12 </m:t>
                      </m:r>
                    </m:oMath>
                  </m:oMathPara>
                </a14:m>
                <a:endParaRPr lang="tr-TR" dirty="0" smtClean="0"/>
              </a:p>
              <a:p>
                <a:endParaRPr lang="tr-TR" dirty="0" smtClean="0"/>
              </a:p>
              <a:p>
                <a14:m>
                  <m:oMathPara xmlns:m="http://schemas.openxmlformats.org/officeDocument/2006/math">
                    <m:oMathParaPr>
                      <m:jc m:val="centerGroup"/>
                    </m:oMathParaPr>
                    <m:oMath xmlns:m="http://schemas.openxmlformats.org/officeDocument/2006/math">
                      <m:sSub>
                        <m:sSubPr>
                          <m:ctrlPr>
                            <a:rPr lang="tr-TR" i="1" smtClean="0">
                              <a:latin typeface="Cambria Math"/>
                            </a:rPr>
                          </m:ctrlPr>
                        </m:sSubPr>
                        <m:e>
                          <m:r>
                            <a:rPr lang="tr-TR" b="0" i="1" smtClean="0">
                              <a:latin typeface="Cambria Math"/>
                            </a:rPr>
                            <m:t>𝐴</m:t>
                          </m:r>
                        </m:e>
                        <m:sub>
                          <m:r>
                            <a:rPr lang="tr-TR" b="0" i="1" smtClean="0">
                              <a:latin typeface="Cambria Math"/>
                            </a:rPr>
                            <m:t>𝑠𝑏</m:t>
                          </m:r>
                        </m:sub>
                      </m:sSub>
                      <m:r>
                        <a:rPr lang="tr-TR" b="0" i="1" smtClean="0">
                          <a:latin typeface="Cambria Math"/>
                        </a:rPr>
                        <m:t>=  </m:t>
                      </m:r>
                      <m:r>
                        <a:rPr lang="tr-TR" b="0" i="1" smtClean="0">
                          <a:latin typeface="Cambria Math"/>
                        </a:rPr>
                        <m:t>𝑖𝑘𝑖</m:t>
                      </m:r>
                      <m:r>
                        <a:rPr lang="tr-TR" b="0" i="1" smtClean="0">
                          <a:latin typeface="Cambria Math"/>
                        </a:rPr>
                        <m:t> </m:t>
                      </m:r>
                      <m:r>
                        <a:rPr lang="tr-TR" b="0" i="1" smtClean="0">
                          <a:latin typeface="Cambria Math"/>
                        </a:rPr>
                        <m:t>𝑑𝑖𝑘</m:t>
                      </m:r>
                      <m:r>
                        <a:rPr lang="tr-TR" b="0" i="1" smtClean="0">
                          <a:latin typeface="Cambria Math"/>
                        </a:rPr>
                        <m:t> </m:t>
                      </m:r>
                      <m:r>
                        <a:rPr lang="tr-TR" b="0" i="1" smtClean="0">
                          <a:latin typeface="Cambria Math"/>
                        </a:rPr>
                        <m:t>𝑦</m:t>
                      </m:r>
                      <m:r>
                        <a:rPr lang="tr-TR" b="0" i="1" smtClean="0">
                          <a:latin typeface="Cambria Math"/>
                        </a:rPr>
                        <m:t>ö</m:t>
                      </m:r>
                      <m:r>
                        <a:rPr lang="tr-TR" b="0" i="1" smtClean="0">
                          <a:latin typeface="Cambria Math"/>
                        </a:rPr>
                        <m:t>𝑛𝑑𝑒𝑘𝑖</m:t>
                      </m:r>
                      <m:r>
                        <a:rPr lang="tr-TR" b="0" i="1" smtClean="0">
                          <a:latin typeface="Cambria Math"/>
                        </a:rPr>
                        <m:t> </m:t>
                      </m:r>
                      <m:r>
                        <a:rPr lang="tr-TR" b="0" i="1" smtClean="0">
                          <a:latin typeface="Cambria Math"/>
                        </a:rPr>
                        <m:t>𝑝𝑖𝑙𝑦𝑒𝑙𝑒𝑟𝑖𝑛</m:t>
                      </m:r>
                      <m:r>
                        <a:rPr lang="tr-TR" b="0" i="1" smtClean="0">
                          <a:latin typeface="Cambria Math"/>
                        </a:rPr>
                        <m:t> </m:t>
                      </m:r>
                      <m:r>
                        <a:rPr lang="tr-TR" b="0" i="1" smtClean="0">
                          <a:latin typeface="Cambria Math"/>
                        </a:rPr>
                        <m:t>𝑡𝑜𝑝𝑙𝑎𝑚</m:t>
                      </m:r>
                      <m:r>
                        <a:rPr lang="tr-TR" b="0" i="1" smtClean="0">
                          <a:latin typeface="Cambria Math"/>
                        </a:rPr>
                        <m:t> </m:t>
                      </m:r>
                      <m:r>
                        <a:rPr lang="tr-TR" b="0" i="1" smtClean="0">
                          <a:latin typeface="Cambria Math"/>
                        </a:rPr>
                        <m:t>𝑎𝑙𝑎𝑛𝚤</m:t>
                      </m:r>
                      <m:r>
                        <a:rPr lang="tr-TR" b="0" i="1" smtClean="0">
                          <a:latin typeface="Cambria Math"/>
                        </a:rPr>
                        <m:t>      </m:t>
                      </m:r>
                    </m:oMath>
                  </m:oMathPara>
                </a14:m>
                <a:endParaRPr lang="tr-TR" dirty="0"/>
              </a:p>
            </p:txBody>
          </p:sp>
        </mc:Choice>
        <mc:Fallback>
          <p:sp>
            <p:nvSpPr>
              <p:cNvPr id="2" name="Metin kutusu 1"/>
              <p:cNvSpPr txBox="1">
                <a:spLocks noRot="1" noChangeAspect="1" noMove="1" noResize="1" noEditPoints="1" noAdjustHandles="1" noChangeArrowheads="1" noChangeShapeType="1" noTextEdit="1"/>
              </p:cNvSpPr>
              <p:nvPr/>
            </p:nvSpPr>
            <p:spPr>
              <a:xfrm>
                <a:off x="755576" y="4797152"/>
                <a:ext cx="5832648" cy="923330"/>
              </a:xfrm>
              <a:prstGeom prst="rect">
                <a:avLst/>
              </a:prstGeom>
              <a:blipFill rotWithShape="1">
                <a:blip r:embed="rId6"/>
                <a:stretch>
                  <a:fillRect b="-5298"/>
                </a:stretch>
              </a:blipFill>
            </p:spPr>
            <p:txBody>
              <a:bodyPr/>
              <a:lstStyle/>
              <a:p>
                <a:r>
                  <a:rPr lang="tr-TR">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3300"/>
            <a:ext cx="5400600" cy="497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755576" y="478413"/>
            <a:ext cx="7560840" cy="923330"/>
          </a:xfrm>
          <a:prstGeom prst="rect">
            <a:avLst/>
          </a:prstGeom>
        </p:spPr>
        <p:txBody>
          <a:bodyPr wrap="square">
            <a:spAutoFit/>
          </a:bodyPr>
          <a:lstStyle/>
          <a:p>
            <a:pPr>
              <a:lnSpc>
                <a:spcPct val="150000"/>
              </a:lnSpc>
            </a:pPr>
            <a:r>
              <a:rPr lang="tr-TR" altLang="en-US" dirty="0">
                <a:cs typeface="Times New Roman" pitchFamily="18" charset="0"/>
              </a:rPr>
              <a:t>Önlem olarak özel kayma donatısı kullanıldığında </a:t>
            </a:r>
            <a:r>
              <a:rPr lang="tr-TR" altLang="en-US" dirty="0" smtClean="0">
                <a:cs typeface="Times New Roman" pitchFamily="18" charset="0"/>
              </a:rPr>
              <a:t>çatlak</a:t>
            </a:r>
            <a:r>
              <a:rPr lang="en-US" altLang="en-US" dirty="0" smtClean="0">
                <a:cs typeface="Times New Roman" pitchFamily="18" charset="0"/>
              </a:rPr>
              <a:t> </a:t>
            </a:r>
            <a:r>
              <a:rPr lang="tr-TR" altLang="en-US" dirty="0" smtClean="0">
                <a:cs typeface="Times New Roman" pitchFamily="18" charset="0"/>
              </a:rPr>
              <a:t>eğimin </a:t>
            </a:r>
            <a:r>
              <a:rPr lang="tr-TR" altLang="en-US" dirty="0">
                <a:cs typeface="Times New Roman" pitchFamily="18" charset="0"/>
              </a:rPr>
              <a:t>azaldığı gözlenmiştir.</a:t>
            </a:r>
            <a:endParaRPr lang="tr-TR" dirty="0"/>
          </a:p>
        </p:txBody>
      </p:sp>
    </p:spTree>
    <p:extLst>
      <p:ext uri="{BB962C8B-B14F-4D97-AF65-F5344CB8AC3E}">
        <p14:creationId xmlns:p14="http://schemas.microsoft.com/office/powerpoint/2010/main" val="4062712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4 Resi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4275" name="Picture 2">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 y="903288"/>
            <a:ext cx="8758238"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Metin kutusu 1"/>
          <p:cNvSpPr txBox="1">
            <a:spLocks noChangeArrowheads="1"/>
          </p:cNvSpPr>
          <p:nvPr/>
        </p:nvSpPr>
        <p:spPr bwMode="auto">
          <a:xfrm>
            <a:off x="841439" y="260350"/>
            <a:ext cx="77048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a:t>Punching Shear in Two-Way Spanning RC Slab without Shear </a:t>
            </a:r>
            <a:r>
              <a:rPr lang="en-US" altLang="en-US" dirty="0" smtClean="0"/>
              <a:t>Links</a:t>
            </a:r>
            <a:endParaRPr lang="tr-TR" altLang="en-US" dirty="0" smtClean="0"/>
          </a:p>
          <a:p>
            <a:pPr algn="ctr" eaLnBrk="1" hangingPunct="1"/>
            <a:r>
              <a:rPr lang="tr-TR" altLang="en-US" sz="1600" dirty="0" smtClean="0"/>
              <a:t>İki doğrultuda çalışan zımbalama donatısız döşemenin zımbalama kesmesi deneyi</a:t>
            </a:r>
            <a:r>
              <a:rPr lang="en-US" altLang="en-US" sz="1600" dirty="0" smtClean="0"/>
              <a:t> </a:t>
            </a:r>
            <a:endParaRPr lang="en-US" altLang="en-US" sz="1600" dirty="0"/>
          </a:p>
        </p:txBody>
      </p:sp>
      <p:sp>
        <p:nvSpPr>
          <p:cNvPr id="54277"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pic>
        <p:nvPicPr>
          <p:cNvPr id="481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01495" y="1992900"/>
            <a:ext cx="2226289" cy="129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8611"/>
            <a:ext cx="7720574" cy="5026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1"/>
          <p:cNvSpPr txBox="1">
            <a:spLocks noChangeArrowheads="1"/>
          </p:cNvSpPr>
          <p:nvPr/>
        </p:nvSpPr>
        <p:spPr bwMode="auto">
          <a:xfrm>
            <a:off x="466800" y="437183"/>
            <a:ext cx="78496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a:t>Punching Shear in Two-Way Spanning RC Slab without Shear </a:t>
            </a:r>
            <a:r>
              <a:rPr lang="en-US" altLang="en-US" dirty="0" smtClean="0"/>
              <a:t>Links</a:t>
            </a:r>
            <a:endParaRPr lang="tr-TR" altLang="en-US" dirty="0" smtClean="0"/>
          </a:p>
          <a:p>
            <a:pPr algn="ctr" eaLnBrk="1" hangingPunct="1"/>
            <a:r>
              <a:rPr lang="tr-TR" altLang="en-US" sz="1600" dirty="0" smtClean="0"/>
              <a:t>İki doğrultuda çalışan zımbalama donatısız döşemenin zımbalama kesmesi deneyi</a:t>
            </a:r>
            <a:r>
              <a:rPr lang="en-US" altLang="en-US" sz="1600" dirty="0" smtClean="0"/>
              <a:t> </a:t>
            </a:r>
            <a:endParaRPr lang="en-US" altLang="en-US" sz="1600" dirty="0"/>
          </a:p>
        </p:txBody>
      </p:sp>
      <p:sp>
        <p:nvSpPr>
          <p:cNvPr id="2" name="Metin kutusu 1"/>
          <p:cNvSpPr txBox="1"/>
          <p:nvPr/>
        </p:nvSpPr>
        <p:spPr>
          <a:xfrm>
            <a:off x="5220072" y="2636912"/>
            <a:ext cx="2016224" cy="369332"/>
          </a:xfrm>
          <a:prstGeom prst="rect">
            <a:avLst/>
          </a:prstGeom>
          <a:noFill/>
        </p:spPr>
        <p:txBody>
          <a:bodyPr wrap="square" rtlCol="0">
            <a:spAutoFit/>
          </a:bodyPr>
          <a:lstStyle/>
          <a:p>
            <a:r>
              <a:rPr lang="tr-TR" dirty="0" smtClean="0"/>
              <a:t>Eğilme çatlakları</a:t>
            </a:r>
            <a:endParaRPr lang="tr-TR" dirty="0"/>
          </a:p>
        </p:txBody>
      </p:sp>
    </p:spTree>
    <p:extLst>
      <p:ext uri="{BB962C8B-B14F-4D97-AF65-F5344CB8AC3E}">
        <p14:creationId xmlns:p14="http://schemas.microsoft.com/office/powerpoint/2010/main" val="565132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4 Resi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908050"/>
            <a:ext cx="6862762"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
        <p:nvSpPr>
          <p:cNvPr id="6" name="Metin kutusu 1"/>
          <p:cNvSpPr txBox="1">
            <a:spLocks noChangeArrowheads="1"/>
          </p:cNvSpPr>
          <p:nvPr/>
        </p:nvSpPr>
        <p:spPr bwMode="auto">
          <a:xfrm>
            <a:off x="899592" y="260350"/>
            <a:ext cx="77048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a:t>Punching Shear in Two-Way Spanning RC Slab without Shear </a:t>
            </a:r>
            <a:r>
              <a:rPr lang="en-US" altLang="en-US" dirty="0" smtClean="0"/>
              <a:t>Links</a:t>
            </a:r>
            <a:endParaRPr lang="tr-TR" altLang="en-US" dirty="0" smtClean="0"/>
          </a:p>
          <a:p>
            <a:pPr algn="ctr" eaLnBrk="1" hangingPunct="1"/>
            <a:r>
              <a:rPr lang="tr-TR" altLang="en-US" sz="1600" dirty="0" smtClean="0"/>
              <a:t>İki doğrultuda çalışan zımbalama donatısız döşemenin zımbalama kesmesi deneyi</a:t>
            </a:r>
            <a:r>
              <a:rPr lang="en-US" altLang="en-US" sz="1600" dirty="0" smtClean="0"/>
              <a:t> </a:t>
            </a:r>
            <a:endParaRPr lang="en-US" altLang="en-US" sz="1600" dirty="0"/>
          </a:p>
        </p:txBody>
      </p:sp>
      <p:sp>
        <p:nvSpPr>
          <p:cNvPr id="7" name="Metin kutusu 6"/>
          <p:cNvSpPr txBox="1"/>
          <p:nvPr/>
        </p:nvSpPr>
        <p:spPr>
          <a:xfrm rot="16200000">
            <a:off x="-787948" y="2596261"/>
            <a:ext cx="3168351" cy="369332"/>
          </a:xfrm>
          <a:prstGeom prst="rect">
            <a:avLst/>
          </a:prstGeom>
          <a:noFill/>
          <a:ln>
            <a:solidFill>
              <a:schemeClr val="tx1"/>
            </a:solidFill>
          </a:ln>
        </p:spPr>
        <p:txBody>
          <a:bodyPr wrap="square" rtlCol="0">
            <a:spAutoFit/>
          </a:bodyPr>
          <a:lstStyle/>
          <a:p>
            <a:r>
              <a:rPr lang="tr-TR" dirty="0" smtClean="0"/>
              <a:t>Zımbalama kesmesi kırılması</a:t>
            </a:r>
            <a:endParaRPr lang="tr-TR" dirty="0"/>
          </a:p>
        </p:txBody>
      </p:sp>
      <p:cxnSp>
        <p:nvCxnSpPr>
          <p:cNvPr id="3" name="Düz Ok Bağlayıcısı 2"/>
          <p:cNvCxnSpPr/>
          <p:nvPr/>
        </p:nvCxnSpPr>
        <p:spPr>
          <a:xfrm flipV="1">
            <a:off x="980893" y="2096852"/>
            <a:ext cx="1502875" cy="360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5868144" y="2060848"/>
            <a:ext cx="2016224" cy="369332"/>
          </a:xfrm>
          <a:prstGeom prst="rect">
            <a:avLst/>
          </a:prstGeom>
          <a:noFill/>
        </p:spPr>
        <p:txBody>
          <a:bodyPr wrap="square" rtlCol="0">
            <a:spAutoFit/>
          </a:bodyPr>
          <a:lstStyle/>
          <a:p>
            <a:r>
              <a:rPr lang="tr-TR" dirty="0" smtClean="0"/>
              <a:t>Eğilme çatlakları</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4 Resi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63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942975"/>
            <a:ext cx="626427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
        <p:nvSpPr>
          <p:cNvPr id="7" name="Metin kutusu 1"/>
          <p:cNvSpPr txBox="1">
            <a:spLocks noChangeArrowheads="1"/>
          </p:cNvSpPr>
          <p:nvPr/>
        </p:nvSpPr>
        <p:spPr bwMode="auto">
          <a:xfrm>
            <a:off x="899592" y="260350"/>
            <a:ext cx="763284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a:t>Punching Shear in Two-Way Spanning RC Slab without Shear </a:t>
            </a:r>
            <a:r>
              <a:rPr lang="en-US" altLang="en-US" dirty="0" smtClean="0"/>
              <a:t>Links</a:t>
            </a:r>
            <a:endParaRPr lang="tr-TR" altLang="en-US" dirty="0" smtClean="0"/>
          </a:p>
          <a:p>
            <a:pPr algn="ctr" eaLnBrk="1" hangingPunct="1"/>
            <a:r>
              <a:rPr lang="tr-TR" altLang="en-US" sz="1600" dirty="0" smtClean="0"/>
              <a:t>İki doğrultuda çalışan zımbalama donatısız döşemenin zımbalama kesmesi deneyi</a:t>
            </a:r>
            <a:r>
              <a:rPr lang="en-US" altLang="en-US" sz="1600" dirty="0" smtClean="0"/>
              <a:t> </a:t>
            </a:r>
            <a:endParaRPr lang="en-US" altLang="en-US" sz="1600" dirty="0"/>
          </a:p>
        </p:txBody>
      </p:sp>
      <p:sp>
        <p:nvSpPr>
          <p:cNvPr id="8" name="Metin kutusu 7"/>
          <p:cNvSpPr txBox="1"/>
          <p:nvPr/>
        </p:nvSpPr>
        <p:spPr>
          <a:xfrm>
            <a:off x="3779912" y="2564904"/>
            <a:ext cx="2016224" cy="369332"/>
          </a:xfrm>
          <a:prstGeom prst="rect">
            <a:avLst/>
          </a:prstGeom>
          <a:noFill/>
        </p:spPr>
        <p:txBody>
          <a:bodyPr wrap="square" rtlCol="0">
            <a:spAutoFit/>
          </a:bodyPr>
          <a:lstStyle/>
          <a:p>
            <a:r>
              <a:rPr lang="tr-TR" dirty="0" smtClean="0"/>
              <a:t>Eğilme çatlakları</a:t>
            </a:r>
            <a:endParaRPr lang="tr-TR" dirty="0"/>
          </a:p>
        </p:txBody>
      </p:sp>
      <p:sp>
        <p:nvSpPr>
          <p:cNvPr id="9" name="Metin kutusu 8"/>
          <p:cNvSpPr txBox="1"/>
          <p:nvPr/>
        </p:nvSpPr>
        <p:spPr>
          <a:xfrm rot="16200000">
            <a:off x="-643933" y="3460358"/>
            <a:ext cx="3456385" cy="369332"/>
          </a:xfrm>
          <a:prstGeom prst="rect">
            <a:avLst/>
          </a:prstGeom>
          <a:noFill/>
          <a:ln>
            <a:solidFill>
              <a:schemeClr val="tx1"/>
            </a:solidFill>
          </a:ln>
        </p:spPr>
        <p:txBody>
          <a:bodyPr wrap="square" rtlCol="0">
            <a:spAutoFit/>
          </a:bodyPr>
          <a:lstStyle/>
          <a:p>
            <a:r>
              <a:rPr lang="tr-TR" dirty="0" smtClean="0"/>
              <a:t>Zımbalama kesme</a:t>
            </a:r>
            <a:r>
              <a:rPr lang="en-US" dirty="0" smtClean="0"/>
              <a:t>s</a:t>
            </a:r>
            <a:r>
              <a:rPr lang="tr-TR" dirty="0" smtClean="0"/>
              <a:t>i kırılması</a:t>
            </a:r>
            <a:endParaRPr lang="tr-TR" dirty="0"/>
          </a:p>
        </p:txBody>
      </p:sp>
      <p:cxnSp>
        <p:nvCxnSpPr>
          <p:cNvPr id="10" name="Düz Ok Bağlayıcısı 9"/>
          <p:cNvCxnSpPr/>
          <p:nvPr/>
        </p:nvCxnSpPr>
        <p:spPr>
          <a:xfrm flipV="1">
            <a:off x="1268925" y="3392996"/>
            <a:ext cx="1502875" cy="360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988840"/>
            <a:ext cx="659130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1403648" y="5445224"/>
            <a:ext cx="6456387" cy="369332"/>
          </a:xfrm>
          <a:prstGeom prst="rect">
            <a:avLst/>
          </a:prstGeom>
          <a:solidFill>
            <a:schemeClr val="bg1"/>
          </a:solidFill>
        </p:spPr>
        <p:txBody>
          <a:bodyPr wrap="square" rtlCol="0">
            <a:spAutoFit/>
          </a:bodyPr>
          <a:lstStyle/>
          <a:p>
            <a:pPr algn="ctr"/>
            <a:r>
              <a:rPr lang="tr-TR" dirty="0" smtClean="0"/>
              <a:t>Döşeme-kolon numunesinde zımbalama kesmesi kırılması </a:t>
            </a:r>
            <a:endParaRPr lang="tr-TR" dirty="0"/>
          </a:p>
        </p:txBody>
      </p:sp>
      <p:sp>
        <p:nvSpPr>
          <p:cNvPr id="2" name="Metin kutusu 1"/>
          <p:cNvSpPr txBox="1"/>
          <p:nvPr/>
        </p:nvSpPr>
        <p:spPr>
          <a:xfrm>
            <a:off x="3882363" y="4437112"/>
            <a:ext cx="1440160" cy="276999"/>
          </a:xfrm>
          <a:prstGeom prst="rect">
            <a:avLst/>
          </a:prstGeom>
          <a:solidFill>
            <a:schemeClr val="bg1"/>
          </a:solidFill>
        </p:spPr>
        <p:txBody>
          <a:bodyPr wrap="square" rtlCol="0">
            <a:spAutoFit/>
          </a:bodyPr>
          <a:lstStyle/>
          <a:p>
            <a:endParaRPr lang="tr-TR" sz="1200" dirty="0"/>
          </a:p>
        </p:txBody>
      </p:sp>
    </p:spTree>
    <p:extLst>
      <p:ext uri="{BB962C8B-B14F-4D97-AF65-F5344CB8AC3E}">
        <p14:creationId xmlns:p14="http://schemas.microsoft.com/office/powerpoint/2010/main" val="249925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271588"/>
            <a:ext cx="72961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043608" y="5363924"/>
            <a:ext cx="7056784" cy="369332"/>
          </a:xfrm>
          <a:prstGeom prst="rect">
            <a:avLst/>
          </a:prstGeom>
          <a:solidFill>
            <a:schemeClr val="bg1"/>
          </a:solidFill>
        </p:spPr>
        <p:txBody>
          <a:bodyPr wrap="square" rtlCol="0">
            <a:spAutoFit/>
          </a:bodyPr>
          <a:lstStyle/>
          <a:p>
            <a:r>
              <a:rPr lang="tr-TR" dirty="0" smtClean="0"/>
              <a:t>Döşeme-kolon birleşiminde zımbalama kesmesi kırılması (iç kolon)</a:t>
            </a:r>
            <a:endParaRPr lang="tr-TR" dirty="0"/>
          </a:p>
        </p:txBody>
      </p:sp>
      <p:sp>
        <p:nvSpPr>
          <p:cNvPr id="4" name="Metin kutusu 10">
            <a:hlinkClick r:id="rId3" action="ppaction://hlinkpres?slideindex=1&amp;slidetitle="/>
          </p:cNvPr>
          <p:cNvSpPr txBox="1">
            <a:spLocks noChangeArrowheads="1"/>
          </p:cNvSpPr>
          <p:nvPr/>
        </p:nvSpPr>
        <p:spPr bwMode="auto">
          <a:xfrm>
            <a:off x="6588125" y="6217369"/>
            <a:ext cx="1441450" cy="307975"/>
          </a:xfrm>
          <a:prstGeom prst="rect">
            <a:avLst/>
          </a:prstGeom>
          <a:noFill/>
          <a:ln w="508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1400" b="1" dirty="0" smtClean="0">
                <a:ea typeface="ＭＳ Ｐゴシック" pitchFamily="34" charset="-128"/>
              </a:rPr>
              <a:t>Sonraki Bölüm </a:t>
            </a:r>
            <a:endParaRPr lang="tr-TR" altLang="tr-TR" sz="1400" b="1" dirty="0">
              <a:ea typeface="ＭＳ Ｐゴシック" pitchFamily="34" charset="-128"/>
            </a:endParaRPr>
          </a:p>
        </p:txBody>
      </p:sp>
    </p:spTree>
    <p:extLst>
      <p:ext uri="{BB962C8B-B14F-4D97-AF65-F5344CB8AC3E}">
        <p14:creationId xmlns:p14="http://schemas.microsoft.com/office/powerpoint/2010/main" val="978202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827088" y="395079"/>
            <a:ext cx="712946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altLang="en-US" dirty="0" smtClean="0">
                <a:cs typeface="Times New Roman" pitchFamily="18" charset="0"/>
              </a:rPr>
              <a:t>Çatlakların oluşması ile kesme kuvvetini taşıyan betonun dayanımı büyük ölçüde azaldığından, kolon, döşeme veya temel plağını zımbalayarak deler. Bu tür kırılma son derece ani ve gevrektir. Zımbalama sonucu kolon başında oluşacak piramit parçalarının yüzeylerin eğimi çatlağın eğimi ile aynı olacaktır. </a:t>
            </a:r>
            <a:r>
              <a:rPr lang="en-US" altLang="en-US" dirty="0" smtClean="0">
                <a:cs typeface="Times New Roman" pitchFamily="18" charset="0"/>
              </a:rPr>
              <a:t> </a:t>
            </a:r>
            <a:endParaRPr lang="tr-TR" altLang="en-US" dirty="0">
              <a:cs typeface="Times New Roman" pitchFamily="18" charset="0"/>
              <a:sym typeface="Symbol" pitchFamily="18" charset="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45407"/>
            <a:ext cx="3374892" cy="412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37" y="2840030"/>
            <a:ext cx="3433539" cy="332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22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827088" y="188640"/>
            <a:ext cx="712946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en-US" altLang="en-US" dirty="0" smtClean="0">
                <a:cs typeface="Times New Roman" pitchFamily="18" charset="0"/>
              </a:rPr>
              <a:t> </a:t>
            </a:r>
            <a:r>
              <a:rPr lang="tr-TR" altLang="en-US" dirty="0" smtClean="0">
                <a:cs typeface="Times New Roman" pitchFamily="18" charset="0"/>
              </a:rPr>
              <a:t> Zımbalamaya neden olan bu çatlaklar genelde döşeme üst yüzünde oluşan eğilme çatlaklarının alttaki basınç bölgesine doğru gittikçe eğilmelerinden oluşur. Bu nedenle zımbalama kırılması kirişteki kesme-basınç kırılmasına benzetilir. Son derece ani ve gevrek olan zımbalama kırılması, tüm yapının birkaç saniye içinde yerle bir olmasına neden olabilir.</a:t>
            </a:r>
            <a:endParaRPr lang="tr-TR" altLang="en-US" dirty="0">
              <a:cs typeface="Times New Roman" pitchFamily="18" charset="0"/>
              <a:sym typeface="Symbol" pitchFamily="18" charset="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89423"/>
            <a:ext cx="3374892" cy="412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37" y="2984046"/>
            <a:ext cx="3433539" cy="332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044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409575"/>
            <a:ext cx="5886450"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1508"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
        <p:nvSpPr>
          <p:cNvPr id="2" name="Metin kutusu 1"/>
          <p:cNvSpPr txBox="1"/>
          <p:nvPr/>
        </p:nvSpPr>
        <p:spPr>
          <a:xfrm>
            <a:off x="3203848" y="592744"/>
            <a:ext cx="648072" cy="307777"/>
          </a:xfrm>
          <a:prstGeom prst="rect">
            <a:avLst/>
          </a:prstGeom>
          <a:solidFill>
            <a:schemeClr val="bg1"/>
          </a:solidFill>
        </p:spPr>
        <p:txBody>
          <a:bodyPr wrap="square" rtlCol="0">
            <a:spAutoFit/>
          </a:bodyPr>
          <a:lstStyle/>
          <a:p>
            <a:r>
              <a:rPr lang="tr-TR" sz="1400" dirty="0" smtClean="0"/>
              <a:t>Kolon</a:t>
            </a:r>
            <a:endParaRPr lang="tr-TR" sz="1400" dirty="0"/>
          </a:p>
        </p:txBody>
      </p:sp>
      <p:sp>
        <p:nvSpPr>
          <p:cNvPr id="6" name="Metin kutusu 5"/>
          <p:cNvSpPr txBox="1"/>
          <p:nvPr/>
        </p:nvSpPr>
        <p:spPr>
          <a:xfrm>
            <a:off x="4865498" y="701085"/>
            <a:ext cx="1578710" cy="307777"/>
          </a:xfrm>
          <a:prstGeom prst="rect">
            <a:avLst/>
          </a:prstGeom>
          <a:solidFill>
            <a:schemeClr val="bg1"/>
          </a:solidFill>
        </p:spPr>
        <p:txBody>
          <a:bodyPr wrap="square" rtlCol="0">
            <a:spAutoFit/>
          </a:bodyPr>
          <a:lstStyle/>
          <a:p>
            <a:r>
              <a:rPr lang="tr-TR" sz="1400" dirty="0" smtClean="0"/>
              <a:t>Kırılma yüzeyi</a:t>
            </a:r>
            <a:endParaRPr lang="tr-TR" sz="1400" dirty="0"/>
          </a:p>
        </p:txBody>
      </p:sp>
      <p:sp>
        <p:nvSpPr>
          <p:cNvPr id="7" name="Metin kutusu 6"/>
          <p:cNvSpPr txBox="1"/>
          <p:nvPr/>
        </p:nvSpPr>
        <p:spPr>
          <a:xfrm>
            <a:off x="5364088" y="1556792"/>
            <a:ext cx="936104" cy="307777"/>
          </a:xfrm>
          <a:prstGeom prst="rect">
            <a:avLst/>
          </a:prstGeom>
          <a:solidFill>
            <a:schemeClr val="bg1"/>
          </a:solidFill>
        </p:spPr>
        <p:txBody>
          <a:bodyPr wrap="square" rtlCol="0">
            <a:spAutoFit/>
          </a:bodyPr>
          <a:lstStyle/>
          <a:p>
            <a:r>
              <a:rPr lang="tr-TR" sz="1400" dirty="0" smtClean="0"/>
              <a:t>Döşeme</a:t>
            </a:r>
          </a:p>
        </p:txBody>
      </p:sp>
      <p:sp>
        <p:nvSpPr>
          <p:cNvPr id="8" name="Metin kutusu 7"/>
          <p:cNvSpPr txBox="1"/>
          <p:nvPr/>
        </p:nvSpPr>
        <p:spPr>
          <a:xfrm>
            <a:off x="3131839" y="1988841"/>
            <a:ext cx="3960441" cy="276999"/>
          </a:xfrm>
          <a:prstGeom prst="rect">
            <a:avLst/>
          </a:prstGeom>
          <a:solidFill>
            <a:schemeClr val="bg1"/>
          </a:solidFill>
        </p:spPr>
        <p:txBody>
          <a:bodyPr wrap="square" rtlCol="0">
            <a:spAutoFit/>
          </a:bodyPr>
          <a:lstStyle/>
          <a:p>
            <a:r>
              <a:rPr lang="tr-TR" sz="1200" dirty="0" smtClean="0"/>
              <a:t>Kirişsiz döşemede zımbalama kırılma yüzeyi</a:t>
            </a:r>
          </a:p>
        </p:txBody>
      </p:sp>
      <p:sp>
        <p:nvSpPr>
          <p:cNvPr id="9" name="Metin kutusu 8"/>
          <p:cNvSpPr txBox="1"/>
          <p:nvPr/>
        </p:nvSpPr>
        <p:spPr>
          <a:xfrm>
            <a:off x="2771800" y="6137594"/>
            <a:ext cx="3808041" cy="276999"/>
          </a:xfrm>
          <a:prstGeom prst="rect">
            <a:avLst/>
          </a:prstGeom>
          <a:solidFill>
            <a:schemeClr val="bg1"/>
          </a:solidFill>
        </p:spPr>
        <p:txBody>
          <a:bodyPr wrap="square" rtlCol="0">
            <a:spAutoFit/>
          </a:bodyPr>
          <a:lstStyle/>
          <a:p>
            <a:r>
              <a:rPr lang="tr-TR" sz="1200" dirty="0" smtClean="0"/>
              <a:t>Köprü tabliyesinde tipik zımbalama kesme kırılması</a:t>
            </a:r>
          </a:p>
        </p:txBody>
      </p:sp>
      <p:sp>
        <p:nvSpPr>
          <p:cNvPr id="3" name="Metin kutusu 2"/>
          <p:cNvSpPr txBox="1"/>
          <p:nvPr/>
        </p:nvSpPr>
        <p:spPr>
          <a:xfrm>
            <a:off x="1628775" y="188640"/>
            <a:ext cx="6327601" cy="369332"/>
          </a:xfrm>
          <a:prstGeom prst="rect">
            <a:avLst/>
          </a:prstGeom>
          <a:noFill/>
        </p:spPr>
        <p:txBody>
          <a:bodyPr wrap="square" rtlCol="0">
            <a:spAutoFit/>
          </a:bodyPr>
          <a:lstStyle/>
          <a:p>
            <a:pPr algn="ctr"/>
            <a:r>
              <a:rPr lang="tr-TR" b="1" dirty="0" smtClean="0"/>
              <a:t>Yapılarda zımbalama kesmesi kırılma örnekleri</a:t>
            </a:r>
            <a:endParaRPr lang="tr-T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836613"/>
            <a:ext cx="56165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2"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
        <p:nvSpPr>
          <p:cNvPr id="22533" name="Metin kutusu 1"/>
          <p:cNvSpPr txBox="1">
            <a:spLocks noChangeArrowheads="1"/>
          </p:cNvSpPr>
          <p:nvPr/>
        </p:nvSpPr>
        <p:spPr bwMode="auto">
          <a:xfrm>
            <a:off x="1403350" y="5589588"/>
            <a:ext cx="5832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en-US" dirty="0"/>
              <a:t>Zımbalama kesmesi sonucu kirişsiz döşemenin kolondan sıyrılarak kırılması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extLst>
          </p:cNvPr>
          <p:cNvSpPr>
            <a:spLocks noGrp="1"/>
          </p:cNvSpPr>
          <p:nvPr>
            <p:ph type="title"/>
          </p:nvPr>
        </p:nvSpPr>
        <p:spPr bwMode="auto">
          <a:xfrm>
            <a:off x="1187450" y="563563"/>
            <a:ext cx="7345363" cy="561975"/>
          </a:xfrm>
        </p:spPr>
        <p:txBody>
          <a:bodyPr>
            <a:normAutofit fontScale="90000"/>
          </a:bodyPr>
          <a:lstStyle/>
          <a:p>
            <a:pPr algn="ctr">
              <a:defRPr/>
            </a:pPr>
            <a:r>
              <a:rPr lang="tr-TR" sz="2600" cap="none" dirty="0" smtClean="0"/>
              <a:t>Çok katlı bir yapıda kirişsiz döşeme plağının ani yükleme altında zımbalama kesmesi ile tüm katlar boyunca kolondan sıyrılarak göçmesi</a:t>
            </a:r>
            <a:endParaRPr lang="tr-TR" sz="2600" cap="none" dirty="0"/>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8" y="1125538"/>
            <a:ext cx="405765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4 Resi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550" cy="908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3557" name="5 Metin kutusu"/>
          <p:cNvSpPr txBox="1">
            <a:spLocks noChangeArrowheads="1"/>
          </p:cNvSpPr>
          <p:nvPr/>
        </p:nvSpPr>
        <p:spPr bwMode="auto">
          <a:xfrm>
            <a:off x="179388" y="6459538"/>
            <a:ext cx="80645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tr-TR" altLang="tr-TR" sz="1400" b="1">
                <a:solidFill>
                  <a:srgbClr val="006600"/>
                </a:solidFill>
              </a:rPr>
              <a:t>İMZ-304 Betonarme 2 Ders Notları / Prof Dr. Cengiz DÜNDAR–Arş. Gör. Sedat KARAAHMETLİ</a:t>
            </a:r>
            <a:endParaRPr lang="tr-TR" altLang="tr-TR" sz="1600" b="1">
              <a:solidFill>
                <a:srgbClr val="0066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3388</TotalTime>
  <Words>1638</Words>
  <Application>Microsoft Office PowerPoint</Application>
  <PresentationFormat>Ekran Gösterisi (4:3)</PresentationFormat>
  <Paragraphs>180</Paragraphs>
  <Slides>45</Slides>
  <Notes>29</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45</vt:i4>
      </vt:variant>
    </vt:vector>
  </HeadingPairs>
  <TitlesOfParts>
    <vt:vector size="47" baseType="lpstr">
      <vt:lpstr>Cumba</vt:lpstr>
      <vt:lpstr>Denklem</vt:lpstr>
      <vt:lpstr>ZIMBALAMA ETKİSİ</vt:lpstr>
      <vt:lpstr>PowerPoint Sunusu</vt:lpstr>
      <vt:lpstr>PowerPoint Sunusu</vt:lpstr>
      <vt:lpstr>PowerPoint Sunusu</vt:lpstr>
      <vt:lpstr>PowerPoint Sunusu</vt:lpstr>
      <vt:lpstr>PowerPoint Sunusu</vt:lpstr>
      <vt:lpstr>PowerPoint Sunusu</vt:lpstr>
      <vt:lpstr>PowerPoint Sunusu</vt:lpstr>
      <vt:lpstr>Çok katlı bir yapıda kirişsiz döşeme plağının ani yükleme altında zımbalama kesmesi ile tüm katlar boyunca kolondan sıyrılarak göçmesi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ZIMBALAMA ETKİSİ</dc:title>
  <dc:creator>user</dc:creator>
  <cp:lastModifiedBy>dundar@cu.edu.tr</cp:lastModifiedBy>
  <cp:revision>131</cp:revision>
  <dcterms:created xsi:type="dcterms:W3CDTF">2012-01-29T22:13:08Z</dcterms:created>
  <dcterms:modified xsi:type="dcterms:W3CDTF">2021-04-22T13:36:38Z</dcterms:modified>
</cp:coreProperties>
</file>